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61" r:id="rId5"/>
    <p:sldId id="262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C498E9-7855-47B0-A38C-3F325214F0BF}" v="1" dt="2021-03-11T15:47:11.390"/>
    <p1510:client id="{DA9A88C3-1E9C-4B02-BAA9-7FF9ABB15001}" v="20" dt="2021-03-11T15:24:57.1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LW" userId="a971f2589c610445" providerId="LiveId" clId="{69C498E9-7855-47B0-A38C-3F325214F0BF}"/>
    <pc:docChg chg="modSld">
      <pc:chgData name="James LW" userId="a971f2589c610445" providerId="LiveId" clId="{69C498E9-7855-47B0-A38C-3F325214F0BF}" dt="2021-03-11T19:19:17.717" v="26" actId="404"/>
      <pc:docMkLst>
        <pc:docMk/>
      </pc:docMkLst>
      <pc:sldChg chg="modSp mod">
        <pc:chgData name="James LW" userId="a971f2589c610445" providerId="LiveId" clId="{69C498E9-7855-47B0-A38C-3F325214F0BF}" dt="2021-03-11T19:18:59.634" v="12" actId="404"/>
        <pc:sldMkLst>
          <pc:docMk/>
          <pc:sldMk cId="3055027658" sldId="258"/>
        </pc:sldMkLst>
        <pc:spChg chg="mod">
          <ac:chgData name="James LW" userId="a971f2589c610445" providerId="LiveId" clId="{69C498E9-7855-47B0-A38C-3F325214F0BF}" dt="2021-03-11T19:18:59.634" v="12" actId="404"/>
          <ac:spMkLst>
            <pc:docMk/>
            <pc:sldMk cId="3055027658" sldId="258"/>
            <ac:spMk id="2" creationId="{3C0ECE7F-1556-4EFE-888C-4FBE152FAC39}"/>
          </ac:spMkLst>
        </pc:spChg>
      </pc:sldChg>
      <pc:sldChg chg="addSp modSp mod">
        <pc:chgData name="James LW" userId="a971f2589c610445" providerId="LiveId" clId="{69C498E9-7855-47B0-A38C-3F325214F0BF}" dt="2021-03-11T19:19:17.717" v="26" actId="404"/>
        <pc:sldMkLst>
          <pc:docMk/>
          <pc:sldMk cId="3111601543" sldId="262"/>
        </pc:sldMkLst>
        <pc:spChg chg="mod">
          <ac:chgData name="James LW" userId="a971f2589c610445" providerId="LiveId" clId="{69C498E9-7855-47B0-A38C-3F325214F0BF}" dt="2021-03-11T19:19:17.717" v="26" actId="404"/>
          <ac:spMkLst>
            <pc:docMk/>
            <pc:sldMk cId="3111601543" sldId="262"/>
            <ac:spMk id="2" creationId="{EDF57DEB-308F-40DE-A8DE-64FE33B8B5AC}"/>
          </ac:spMkLst>
        </pc:spChg>
        <pc:spChg chg="add mod">
          <ac:chgData name="James LW" userId="a971f2589c610445" providerId="LiveId" clId="{69C498E9-7855-47B0-A38C-3F325214F0BF}" dt="2021-03-11T15:47:14.734" v="1" actId="1076"/>
          <ac:spMkLst>
            <pc:docMk/>
            <pc:sldMk cId="3111601543" sldId="262"/>
            <ac:spMk id="26" creationId="{E5C87AC4-C0E0-4A2E-870F-993E10F0A22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59B12-F4FB-4D5D-BA7C-0479E5CD5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F8B1AC-DC7F-4FBD-9444-2154835379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868D7-8FC2-4CCB-B339-2983DB809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7CD8-A493-492A-8660-7C05B09E0CF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DDB34-7944-4319-98AC-75AD914F3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1BC9F-935A-44CE-991D-58352B3B7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2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22C11-EAAC-42E5-8BE2-CED3310C2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301779-52FD-4158-8DD5-4A90F60291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C13C5-7C51-405A-ACD1-4C6901017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7CD8-A493-492A-8660-7C05B09E0CF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7F4D2-53E1-43D1-B9F8-446728F3E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28B13-C822-44C2-BCCA-512BC23B5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EC93A0-3E84-4AD7-B42D-114B7990EE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312C4C-D4E7-4E3D-939C-72956DE87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6CF5F-7638-47DA-AF6B-C50A2BDE8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7CD8-A493-492A-8660-7C05B09E0CF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068E1-6AE8-458D-867F-E3F090F46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11092-3289-47A0-A3C6-B3D2CE046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8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2497F-B9F8-44D5-8386-BFF0E383F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7B322-07A9-4A90-9699-72A2A1220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D9203-CACF-4E29-BC45-E5B60B5C9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7CD8-A493-492A-8660-7C05B09E0CF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41CBC-B7CB-496C-B93C-1A4F77453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32ECA-3F8A-4769-B43C-C39A23C46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8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8A68E-5C1D-47D0-A0F6-71CA4995C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8D35E-3995-4FC0-8DAF-2BA6DF7E0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9B79D-60D3-413B-9B99-26E097F1E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7CD8-A493-492A-8660-7C05B09E0CF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BF224-DF2F-44B6-AFBB-651D02A99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C0804-2455-458A-80A2-ABBF16077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11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8708C-2E44-4DBC-96BD-5DFAB7987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97244-FF68-4DD5-A800-73B55BC62D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EDD23A-EF66-4287-8813-AD9FB48F21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77ED50-010C-463C-9AF4-7CAEB8A71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7CD8-A493-492A-8660-7C05B09E0CF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6A498-0376-4697-BEC7-F98F81AD9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52DC00-9150-4FB9-8544-CF31C732F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7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04DB-3813-4193-9A4A-DB5ABA904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A1BF86-0B84-46FA-99A1-3AAF9598D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355E00-3EF4-43AC-8D0B-17FD7A5A5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698C6A-9DF2-4185-8F40-45F89364F1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E9197D-F0C5-4862-B118-8EE803970B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89DBBB-CF3E-486C-A5E6-E5643E657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7CD8-A493-492A-8660-7C05B09E0CF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967467-CE32-4EAB-8B87-0CF0CA56D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C33967-AFA0-45F9-98CD-F7550B225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59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D2645-9E7E-4772-833E-5E336DB9F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1D6D72-0C60-4494-BEFA-513F2128B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7CD8-A493-492A-8660-7C05B09E0CF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5FE665-949F-4C91-BF0D-E124AF59B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2EB138-AA4A-4BE0-B88F-15D99CCB3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5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4CF96E-BC46-4123-83AB-03A936D28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7CD8-A493-492A-8660-7C05B09E0CF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1AF975-836B-4A0F-A8D9-E853D3E79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6E8372-F74D-4D07-88C7-2563BCAC3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8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56CCF-FE87-45AD-9478-FC1187E7F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E2C89-CEB7-44CD-BA25-880B6631C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4971E9-7E57-4137-BBD3-BA50D4E6A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DE4CC0-77D2-49C1-BEA1-1985DC06B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7CD8-A493-492A-8660-7C05B09E0CF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DCFD5A-25E6-4A15-ACD3-9EB15BBFA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E70288-B2F6-422D-B53C-A8B8EC255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5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753AE-DD40-4226-9EAC-43AE08ADC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490FA7-C196-4EFB-96A4-1579A271F0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9AAFC7-2DA2-4029-AEF8-5F068952D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F49F85-4B8E-4E12-AB54-B57489FC0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7CD8-A493-492A-8660-7C05B09E0CF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5DEC21-3181-458B-A493-ED0E61953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233AA6-0117-47C8-A184-852021F29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E9044D-B8BC-4FCB-BC6B-38C3EEF2C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856FF7-CC47-4138-8D4B-79CF8B866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F6712-C15A-4124-8EE9-05A8E11D66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7CD8-A493-492A-8660-7C05B09E0CF7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1258D-2A2A-4E1C-BF7C-E62F9755FA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314C8-D441-4A12-B9BA-0F8763599C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4DCBD-47C5-4881-AE71-4609194A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8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paknowledge.org/Publications.php" TargetMode="External"/><Relationship Id="rId2" Type="http://schemas.openxmlformats.org/officeDocument/2006/relationships/hyperlink" Target="mailto:info@ipaknowledge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92195-D1ED-43FF-9ACF-9062AE1873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IPAK Report: </a:t>
            </a:r>
            <a:br>
              <a:rPr lang="en-US" sz="3600" b="1" dirty="0"/>
            </a:br>
            <a:r>
              <a:rPr lang="en-US" sz="3600" b="1" dirty="0"/>
              <a:t>Post-vaccination Death Causality </a:t>
            </a:r>
            <a:br>
              <a:rPr lang="en-US" sz="3600" b="1" dirty="0"/>
            </a:br>
            <a:r>
              <a:rPr lang="en-US" sz="3600" b="1" dirty="0"/>
              <a:t>Likely Given Temporal</a:t>
            </a:r>
            <a:br>
              <a:rPr lang="en-US" sz="3600" b="1" dirty="0"/>
            </a:br>
            <a:r>
              <a:rPr lang="en-US" sz="3600" b="1" dirty="0"/>
              <a:t>Distribution of Deaths</a:t>
            </a:r>
            <a:br>
              <a:rPr lang="en-US" sz="3600" b="1" dirty="0"/>
            </a:br>
            <a:r>
              <a:rPr lang="en-US" sz="3600" b="1" dirty="0"/>
              <a:t>Following COVID19 Vaccinations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7D2AB3-678E-40C6-B6D9-2BBCDA8DC8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3053943"/>
          </a:xfrm>
        </p:spPr>
        <p:txBody>
          <a:bodyPr>
            <a:normAutofit/>
          </a:bodyPr>
          <a:lstStyle/>
          <a:p>
            <a:r>
              <a:rPr lang="en-US" dirty="0"/>
              <a:t>Data Source: VAERS</a:t>
            </a:r>
          </a:p>
          <a:p>
            <a:r>
              <a:rPr lang="en-US" dirty="0"/>
              <a:t>Deaths </a:t>
            </a:r>
            <a:r>
              <a:rPr lang="en-US" dirty="0" err="1"/>
              <a:t>til</a:t>
            </a:r>
            <a:r>
              <a:rPr lang="en-US" dirty="0"/>
              <a:t> 3/11/2021</a:t>
            </a:r>
          </a:p>
          <a:p>
            <a:endParaRPr lang="en-US" dirty="0"/>
          </a:p>
          <a:p>
            <a:r>
              <a:rPr lang="en-US" dirty="0"/>
              <a:t>Author: James Lyons-Weiler, PhD</a:t>
            </a:r>
          </a:p>
          <a:p>
            <a:r>
              <a:rPr lang="en-US" dirty="0"/>
              <a:t>CEO/Director</a:t>
            </a:r>
            <a:br>
              <a:rPr lang="en-US" dirty="0"/>
            </a:br>
            <a:r>
              <a:rPr lang="en-US" dirty="0"/>
              <a:t>The Institute for Pure and Applied Knowledge</a:t>
            </a:r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8C3C3F4-806A-4626-A132-E25B3F0A03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0977" y="4187070"/>
            <a:ext cx="3183410" cy="74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49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9358F-8C4E-4598-A9B7-632373CC2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25BB31-0834-41B3-986C-9C8F1B0773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deaths following COVID19 vaccinations are not causally linked, the reported number and percentage of deaths should be equally distributed across days following vaccination.</a:t>
                </a:r>
              </a:p>
              <a:p>
                <a:r>
                  <a:rPr lang="en-US" dirty="0"/>
                  <a:t>There should not be an excess of reports on Day 0, 1, 2</a:t>
                </a:r>
              </a:p>
              <a:p>
                <a:r>
                  <a:rPr lang="en-US" dirty="0"/>
                  <a:t>If risk wanes with time, the risk should diminish each day.</a:t>
                </a:r>
              </a:p>
              <a:p>
                <a:endParaRPr lang="en-US" dirty="0"/>
              </a:p>
              <a:p>
                <a:r>
                  <a:rPr lang="en-US" dirty="0"/>
                  <a:t>Data: VAERS data, all fatalities, full VAERS database accessed 3/11/2021</a:t>
                </a:r>
              </a:p>
              <a:p>
                <a:r>
                  <a:rPr lang="en-US" dirty="0"/>
                  <a:t>Analysis</a:t>
                </a:r>
                <a:r>
                  <a:rPr lang="en-US"/>
                  <a:t>: Chi-Square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latin typeface="Symbol" panose="05050102010706020507" pitchFamily="18" charset="2"/>
                          </a:rPr>
                          <m:t>c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test, </a:t>
                </a:r>
                <a:r>
                  <a:rPr lang="en-US" dirty="0">
                    <a:latin typeface="Symbol" panose="05050102010706020507" pitchFamily="18" charset="2"/>
                  </a:rPr>
                  <a:t>a</a:t>
                </a:r>
                <a:r>
                  <a:rPr lang="en-US" dirty="0"/>
                  <a:t>=0.05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625BB31-0834-41B3-986C-9C8F1B0773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b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332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ECE7F-1556-4EFE-888C-4FBE152FA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98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Deaths Following COVID19</a:t>
            </a:r>
            <a:br>
              <a:rPr lang="en-US" sz="3600" dirty="0"/>
            </a:br>
            <a:r>
              <a:rPr lang="en-US" sz="3600" dirty="0"/>
              <a:t>Vaccine to 3/10/2021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715A28C-F9C0-44E3-B3A5-A1F708C2EFDD}"/>
              </a:ext>
            </a:extLst>
          </p:cNvPr>
          <p:cNvSpPr txBox="1">
            <a:spLocks/>
          </p:cNvSpPr>
          <p:nvPr/>
        </p:nvSpPr>
        <p:spPr>
          <a:xfrm>
            <a:off x="2884226" y="5658135"/>
            <a:ext cx="5389880" cy="623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Days Following COVID19 Vaccination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745AAFE-172D-4976-B818-793B87FF95FA}"/>
              </a:ext>
            </a:extLst>
          </p:cNvPr>
          <p:cNvSpPr txBox="1">
            <a:spLocks/>
          </p:cNvSpPr>
          <p:nvPr/>
        </p:nvSpPr>
        <p:spPr>
          <a:xfrm>
            <a:off x="321366" y="1738161"/>
            <a:ext cx="10515600" cy="13036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% of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Reported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/>
              <a:t>Deaths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D5C83B-C0E0-4C83-A368-BF4F16D91F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838" y="1293661"/>
            <a:ext cx="7392656" cy="443559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2EA9F27-E4CD-4735-90B2-15FBAEE50F82}"/>
              </a:ext>
            </a:extLst>
          </p:cNvPr>
          <p:cNvSpPr txBox="1"/>
          <p:nvPr/>
        </p:nvSpPr>
        <p:spPr>
          <a:xfrm>
            <a:off x="5221942" y="3416030"/>
            <a:ext cx="3803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Expected (8% per day)  (p&lt;&lt; 0.000001)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0E2C26-3ED6-4ADD-B03A-8753126CCCDA}"/>
              </a:ext>
            </a:extLst>
          </p:cNvPr>
          <p:cNvSpPr txBox="1"/>
          <p:nvPr/>
        </p:nvSpPr>
        <p:spPr>
          <a:xfrm>
            <a:off x="4441995" y="2107538"/>
            <a:ext cx="1137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Observed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5094BB-7D29-45D8-85FD-7C170BB37D21}"/>
              </a:ext>
            </a:extLst>
          </p:cNvPr>
          <p:cNvSpPr txBox="1"/>
          <p:nvPr/>
        </p:nvSpPr>
        <p:spPr>
          <a:xfrm>
            <a:off x="9419836" y="4021154"/>
            <a:ext cx="724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8.9% </a:t>
            </a:r>
          </a:p>
          <a:p>
            <a:pPr algn="ctr"/>
            <a:r>
              <a:rPr lang="en-US" dirty="0"/>
              <a:t>(14%)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C8BEAA-BAA2-4E9E-B15F-6108BC4CC445}"/>
              </a:ext>
            </a:extLst>
          </p:cNvPr>
          <p:cNvSpPr txBox="1"/>
          <p:nvPr/>
        </p:nvSpPr>
        <p:spPr>
          <a:xfrm>
            <a:off x="10436241" y="5288803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15-30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BB9847-9708-41B6-9528-83C4861EBC58}"/>
              </a:ext>
            </a:extLst>
          </p:cNvPr>
          <p:cNvCxnSpPr/>
          <p:nvPr/>
        </p:nvCxnSpPr>
        <p:spPr>
          <a:xfrm>
            <a:off x="2425148" y="5208104"/>
            <a:ext cx="6710901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4AE817A-BFE2-45AE-985C-68EE4B6480FC}"/>
              </a:ext>
            </a:extLst>
          </p:cNvPr>
          <p:cNvCxnSpPr>
            <a:cxnSpLocks/>
          </p:cNvCxnSpPr>
          <p:nvPr/>
        </p:nvCxnSpPr>
        <p:spPr>
          <a:xfrm>
            <a:off x="2425148" y="1502797"/>
            <a:ext cx="0" cy="3705307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9AF4571-8179-4208-9F79-F4CD095AA544}"/>
              </a:ext>
            </a:extLst>
          </p:cNvPr>
          <p:cNvGrpSpPr/>
          <p:nvPr/>
        </p:nvGrpSpPr>
        <p:grpSpPr>
          <a:xfrm>
            <a:off x="9196338" y="5090567"/>
            <a:ext cx="115283" cy="235073"/>
            <a:chOff x="9164772" y="5053715"/>
            <a:chExt cx="151428" cy="308776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1EF2228-7133-4622-A1A2-9474AEF5E8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64772" y="5053716"/>
              <a:ext cx="88790" cy="308775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E987F8E-7C3F-490C-9F6F-F33ABC9F07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27410" y="5053715"/>
              <a:ext cx="88790" cy="308775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E67AD8F-BAFC-45B3-A5BC-333E2A2F3726}"/>
              </a:ext>
            </a:extLst>
          </p:cNvPr>
          <p:cNvGrpSpPr/>
          <p:nvPr/>
        </p:nvGrpSpPr>
        <p:grpSpPr>
          <a:xfrm>
            <a:off x="10289056" y="5090566"/>
            <a:ext cx="115283" cy="235073"/>
            <a:chOff x="9164772" y="5053715"/>
            <a:chExt cx="151428" cy="308776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D6CFB28-B180-47F9-91A5-D7072DB2AB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64772" y="5053716"/>
              <a:ext cx="88790" cy="308775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1E22883-5EE3-4A7D-8B33-2FBB9FF52F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27410" y="5053715"/>
              <a:ext cx="88790" cy="308775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1307EC7-6DA7-4633-B5A0-2D6B9AB358B6}"/>
              </a:ext>
            </a:extLst>
          </p:cNvPr>
          <p:cNvCxnSpPr>
            <a:cxnSpLocks/>
          </p:cNvCxnSpPr>
          <p:nvPr/>
        </p:nvCxnSpPr>
        <p:spPr>
          <a:xfrm>
            <a:off x="9370043" y="5208102"/>
            <a:ext cx="804298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CA73596-D4C1-4304-A5E4-218D1907BC67}"/>
              </a:ext>
            </a:extLst>
          </p:cNvPr>
          <p:cNvCxnSpPr>
            <a:cxnSpLocks/>
          </p:cNvCxnSpPr>
          <p:nvPr/>
        </p:nvCxnSpPr>
        <p:spPr>
          <a:xfrm>
            <a:off x="10456888" y="5208102"/>
            <a:ext cx="804298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F38F2B7-4DEB-423E-8CD3-525A8409C0BE}"/>
              </a:ext>
            </a:extLst>
          </p:cNvPr>
          <p:cNvSpPr txBox="1"/>
          <p:nvPr/>
        </p:nvSpPr>
        <p:spPr>
          <a:xfrm>
            <a:off x="9603466" y="5441203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10-14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5B55593-D222-4A20-90A5-8F0824DAA50F}"/>
              </a:ext>
            </a:extLst>
          </p:cNvPr>
          <p:cNvSpPr txBox="1"/>
          <p:nvPr/>
        </p:nvSpPr>
        <p:spPr>
          <a:xfrm>
            <a:off x="10376923" y="4021154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10.96% </a:t>
            </a:r>
          </a:p>
          <a:p>
            <a:pPr algn="ctr"/>
            <a:r>
              <a:rPr lang="en-US" dirty="0"/>
              <a:t>(54%)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E7303D3-41A4-496E-812A-EA9DF12227A9}"/>
              </a:ext>
            </a:extLst>
          </p:cNvPr>
          <p:cNvCxnSpPr>
            <a:stCxn id="8" idx="1"/>
          </p:cNvCxnSpPr>
          <p:nvPr/>
        </p:nvCxnSpPr>
        <p:spPr>
          <a:xfrm flipH="1">
            <a:off x="3572540" y="2292204"/>
            <a:ext cx="869455" cy="653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56BC39D-D312-4D91-8368-66A7B677571D}"/>
              </a:ext>
            </a:extLst>
          </p:cNvPr>
          <p:cNvCxnSpPr>
            <a:cxnSpLocks/>
          </p:cNvCxnSpPr>
          <p:nvPr/>
        </p:nvCxnSpPr>
        <p:spPr>
          <a:xfrm flipH="1">
            <a:off x="4061195" y="3621503"/>
            <a:ext cx="1214676" cy="959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61BBEAA-FE9E-49E3-BA87-AD6E8CDABB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106" y="1738160"/>
            <a:ext cx="3183410" cy="74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027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DE220-C3B1-4BF8-91D1-94AD62F75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1A363-8229-4D33-997B-856F251B0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hypothesis of equal distribution among days following the vaccine has been tested and is falsified.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693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57DEB-308F-40DE-A8DE-64FE33B8B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Anaphylaxis Following COVID19 </a:t>
            </a:r>
            <a:br>
              <a:rPr lang="en-US" sz="3600" dirty="0"/>
            </a:br>
            <a:r>
              <a:rPr lang="en-US" sz="3600" dirty="0"/>
              <a:t>Vaccine to 3/10/2021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0B2FA9-8EF3-445A-B456-0646F76CDC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690688"/>
            <a:ext cx="7223958" cy="4334375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C1748F6-5F21-4CDE-B8C1-68DA95E41DF5}"/>
              </a:ext>
            </a:extLst>
          </p:cNvPr>
          <p:cNvSpPr txBox="1">
            <a:spLocks/>
          </p:cNvSpPr>
          <p:nvPr/>
        </p:nvSpPr>
        <p:spPr>
          <a:xfrm>
            <a:off x="79321" y="2103920"/>
            <a:ext cx="2037086" cy="13036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% of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Reported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Cases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D000DA-CC8A-4825-9771-26536EF04369}"/>
              </a:ext>
            </a:extLst>
          </p:cNvPr>
          <p:cNvSpPr txBox="1"/>
          <p:nvPr/>
        </p:nvSpPr>
        <p:spPr>
          <a:xfrm>
            <a:off x="4792570" y="3781790"/>
            <a:ext cx="3803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Expected (8% per day)  (p&lt;&lt; 0.000001)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2B08CD-1DEB-4CE7-B0E5-6096BA3EAA51}"/>
              </a:ext>
            </a:extLst>
          </p:cNvPr>
          <p:cNvSpPr txBox="1"/>
          <p:nvPr/>
        </p:nvSpPr>
        <p:spPr>
          <a:xfrm>
            <a:off x="3091197" y="2174125"/>
            <a:ext cx="1137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Observed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0B4427-AA7E-4D7E-9139-2BA6EB975203}"/>
              </a:ext>
            </a:extLst>
          </p:cNvPr>
          <p:cNvSpPr txBox="1"/>
          <p:nvPr/>
        </p:nvSpPr>
        <p:spPr>
          <a:xfrm>
            <a:off x="8947183" y="4386914"/>
            <a:ext cx="8114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1.42% </a:t>
            </a:r>
          </a:p>
          <a:p>
            <a:pPr algn="ctr"/>
            <a:r>
              <a:rPr lang="en-US" dirty="0"/>
              <a:t>(5.6%)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69BF80C-0389-4FA2-A6C5-67DC16990D53}"/>
              </a:ext>
            </a:extLst>
          </p:cNvPr>
          <p:cNvSpPr txBox="1"/>
          <p:nvPr/>
        </p:nvSpPr>
        <p:spPr>
          <a:xfrm>
            <a:off x="10006867" y="5812878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15-30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44E0057-98EA-4EB1-BF0A-F70107DA71F6}"/>
              </a:ext>
            </a:extLst>
          </p:cNvPr>
          <p:cNvCxnSpPr/>
          <p:nvPr/>
        </p:nvCxnSpPr>
        <p:spPr>
          <a:xfrm>
            <a:off x="1995776" y="5573864"/>
            <a:ext cx="6710901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1AF0EF1-6CFC-4CC4-BCA0-99D4E21D7B17}"/>
              </a:ext>
            </a:extLst>
          </p:cNvPr>
          <p:cNvCxnSpPr>
            <a:cxnSpLocks/>
          </p:cNvCxnSpPr>
          <p:nvPr/>
        </p:nvCxnSpPr>
        <p:spPr>
          <a:xfrm>
            <a:off x="1995776" y="1868557"/>
            <a:ext cx="0" cy="3705307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556C926-7895-4C53-8982-FD0137B85961}"/>
              </a:ext>
            </a:extLst>
          </p:cNvPr>
          <p:cNvGrpSpPr/>
          <p:nvPr/>
        </p:nvGrpSpPr>
        <p:grpSpPr>
          <a:xfrm>
            <a:off x="8766966" y="5456327"/>
            <a:ext cx="115283" cy="235073"/>
            <a:chOff x="9164772" y="5053715"/>
            <a:chExt cx="151428" cy="308776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1D7BB49-23A0-4C19-8111-593B671C7A1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64772" y="5053716"/>
              <a:ext cx="88790" cy="308775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21AD385-0599-482A-9DC9-7FE5E42D3F3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27410" y="5053715"/>
              <a:ext cx="88790" cy="308775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23D2F8A-74E6-4C01-A4DB-FE3C74220699}"/>
              </a:ext>
            </a:extLst>
          </p:cNvPr>
          <p:cNvGrpSpPr/>
          <p:nvPr/>
        </p:nvGrpSpPr>
        <p:grpSpPr>
          <a:xfrm>
            <a:off x="9859684" y="5456326"/>
            <a:ext cx="115283" cy="235073"/>
            <a:chOff x="9164772" y="5053715"/>
            <a:chExt cx="151428" cy="308776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74F71F8-BB8F-49C4-840B-B51B5FEC655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64772" y="5053716"/>
              <a:ext cx="88790" cy="308775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346A306-B719-42E2-8154-DE5159FD504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27410" y="5053715"/>
              <a:ext cx="88790" cy="308775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5E59E2B-0EA6-4D4F-85A6-D012C784B9E4}"/>
              </a:ext>
            </a:extLst>
          </p:cNvPr>
          <p:cNvCxnSpPr>
            <a:cxnSpLocks/>
          </p:cNvCxnSpPr>
          <p:nvPr/>
        </p:nvCxnSpPr>
        <p:spPr>
          <a:xfrm>
            <a:off x="8940671" y="5573862"/>
            <a:ext cx="804298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E5AF62B-6E8B-4C1B-AAA5-46C5F67359A9}"/>
              </a:ext>
            </a:extLst>
          </p:cNvPr>
          <p:cNvCxnSpPr>
            <a:cxnSpLocks/>
          </p:cNvCxnSpPr>
          <p:nvPr/>
        </p:nvCxnSpPr>
        <p:spPr>
          <a:xfrm>
            <a:off x="10027516" y="5573862"/>
            <a:ext cx="804298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A6B8799-1428-4531-823B-CADE072B7E7B}"/>
              </a:ext>
            </a:extLst>
          </p:cNvPr>
          <p:cNvSpPr txBox="1"/>
          <p:nvPr/>
        </p:nvSpPr>
        <p:spPr>
          <a:xfrm>
            <a:off x="9015775" y="5799001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10-14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DFB49A8-4D2B-49A5-A042-5CF7760A0B75}"/>
              </a:ext>
            </a:extLst>
          </p:cNvPr>
          <p:cNvSpPr txBox="1"/>
          <p:nvPr/>
        </p:nvSpPr>
        <p:spPr>
          <a:xfrm>
            <a:off x="9947550" y="4386914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0.568% </a:t>
            </a:r>
          </a:p>
          <a:p>
            <a:pPr algn="ctr"/>
            <a:r>
              <a:rPr lang="en-US" dirty="0"/>
              <a:t>(2.8%)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AAF44EE-6B94-454A-988F-329C465F383A}"/>
              </a:ext>
            </a:extLst>
          </p:cNvPr>
          <p:cNvCxnSpPr>
            <a:cxnSpLocks/>
          </p:cNvCxnSpPr>
          <p:nvPr/>
        </p:nvCxnSpPr>
        <p:spPr>
          <a:xfrm flipH="1">
            <a:off x="2210621" y="2473298"/>
            <a:ext cx="869455" cy="653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40B8A4C-3753-4290-AF9F-19F98CFA403C}"/>
              </a:ext>
            </a:extLst>
          </p:cNvPr>
          <p:cNvCxnSpPr>
            <a:cxnSpLocks/>
          </p:cNvCxnSpPr>
          <p:nvPr/>
        </p:nvCxnSpPr>
        <p:spPr>
          <a:xfrm flipH="1">
            <a:off x="3621030" y="4015474"/>
            <a:ext cx="1214676" cy="959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0837F30-8996-41A8-8FF8-5A1B2541C4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734" y="2103920"/>
            <a:ext cx="3183410" cy="744036"/>
          </a:xfrm>
          <a:prstGeom prst="rect">
            <a:avLst/>
          </a:prstGeom>
        </p:spPr>
      </p:pic>
      <p:sp>
        <p:nvSpPr>
          <p:cNvPr id="26" name="Title 1">
            <a:extLst>
              <a:ext uri="{FF2B5EF4-FFF2-40B4-BE49-F238E27FC236}">
                <a16:creationId xmlns:a16="http://schemas.microsoft.com/office/drawing/2014/main" id="{E5C87AC4-C0E0-4A2E-870F-993E10F0A22C}"/>
              </a:ext>
            </a:extLst>
          </p:cNvPr>
          <p:cNvSpPr txBox="1">
            <a:spLocks/>
          </p:cNvSpPr>
          <p:nvPr/>
        </p:nvSpPr>
        <p:spPr>
          <a:xfrm>
            <a:off x="2844470" y="5930280"/>
            <a:ext cx="5389880" cy="623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Days Following COVID19 Vaccination</a:t>
            </a:r>
          </a:p>
        </p:txBody>
      </p:sp>
    </p:spTree>
    <p:extLst>
      <p:ext uri="{BB962C8B-B14F-4D97-AF65-F5344CB8AC3E}">
        <p14:creationId xmlns:p14="http://schemas.microsoft.com/office/powerpoint/2010/main" val="3111601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24A48-187F-4758-B4CB-2ED1CF842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F1257-7988-4DBB-95EA-1F322A9D2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more information: </a:t>
            </a:r>
            <a:r>
              <a:rPr lang="en-US" dirty="0">
                <a:hlinkClick r:id="rId2"/>
              </a:rPr>
              <a:t>info@ipaknowledge.org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Please cite as: </a:t>
            </a:r>
          </a:p>
          <a:p>
            <a:pPr marL="0" indent="0">
              <a:buNone/>
            </a:pPr>
            <a:r>
              <a:rPr lang="en-US" dirty="0"/>
              <a:t>IPAK Report 2021-1. 2021. Post-vaccination Death Causality Likely Given Temporal Distribution of Deaths Following COVID19 Vaccinations.  Interim results. </a:t>
            </a:r>
            <a:r>
              <a:rPr lang="en-US">
                <a:hlinkClick r:id="rId3"/>
              </a:rPr>
              <a:t>http://ipaknowledge.org/Publications.php</a:t>
            </a:r>
            <a:endParaRPr lang="en-US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200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262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Symbol</vt:lpstr>
      <vt:lpstr>Office Theme</vt:lpstr>
      <vt:lpstr>IPAK Report:  Post-vaccination Death Causality  Likely Given Temporal Distribution of Deaths Following COVID19 Vaccinations</vt:lpstr>
      <vt:lpstr>Design</vt:lpstr>
      <vt:lpstr>Deaths Following COVID19 Vaccine to 3/10/2021</vt:lpstr>
      <vt:lpstr>Conclusion</vt:lpstr>
      <vt:lpstr>Anaphylaxis Following COVID19  Vaccine to 3/10/2021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LW</dc:creator>
  <cp:lastModifiedBy>James LW</cp:lastModifiedBy>
  <cp:revision>2</cp:revision>
  <dcterms:created xsi:type="dcterms:W3CDTF">2021-03-11T14:13:03Z</dcterms:created>
  <dcterms:modified xsi:type="dcterms:W3CDTF">2021-03-11T19:19:20Z</dcterms:modified>
</cp:coreProperties>
</file>