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7" r:id="rId5"/>
    <p:sldId id="259" r:id="rId6"/>
    <p:sldId id="311" r:id="rId7"/>
    <p:sldId id="312" r:id="rId8"/>
    <p:sldId id="313" r:id="rId9"/>
    <p:sldId id="309" r:id="rId10"/>
    <p:sldId id="314" r:id="rId11"/>
    <p:sldId id="315" r:id="rId12"/>
    <p:sldId id="329" r:id="rId13"/>
    <p:sldId id="332" r:id="rId14"/>
    <p:sldId id="333" r:id="rId15"/>
    <p:sldId id="338" r:id="rId16"/>
    <p:sldId id="334" r:id="rId17"/>
    <p:sldId id="323" r:id="rId18"/>
    <p:sldId id="263" r:id="rId19"/>
    <p:sldId id="324" r:id="rId20"/>
    <p:sldId id="326" r:id="rId21"/>
    <p:sldId id="327" r:id="rId22"/>
    <p:sldId id="339" r:id="rId23"/>
    <p:sldId id="335" r:id="rId24"/>
    <p:sldId id="330" r:id="rId25"/>
    <p:sldId id="331" r:id="rId26"/>
    <p:sldId id="316" r:id="rId27"/>
    <p:sldId id="264" r:id="rId28"/>
    <p:sldId id="295" r:id="rId29"/>
    <p:sldId id="266" r:id="rId30"/>
    <p:sldId id="328" r:id="rId31"/>
    <p:sldId id="296" r:id="rId32"/>
    <p:sldId id="267" r:id="rId33"/>
    <p:sldId id="322" r:id="rId34"/>
    <p:sldId id="297" r:id="rId35"/>
    <p:sldId id="270" r:id="rId36"/>
    <p:sldId id="318" r:id="rId37"/>
    <p:sldId id="279" r:id="rId38"/>
    <p:sldId id="283" r:id="rId39"/>
    <p:sldId id="305" r:id="rId40"/>
    <p:sldId id="281" r:id="rId41"/>
    <p:sldId id="286" r:id="rId42"/>
    <p:sldId id="294" r:id="rId43"/>
    <p:sldId id="287" r:id="rId44"/>
    <p:sldId id="280" r:id="rId45"/>
    <p:sldId id="293" r:id="rId46"/>
    <p:sldId id="278" r:id="rId47"/>
    <p:sldId id="289" r:id="rId48"/>
    <p:sldId id="284" r:id="rId49"/>
    <p:sldId id="307" r:id="rId50"/>
    <p:sldId id="319" r:id="rId51"/>
    <p:sldId id="320" r:id="rId52"/>
    <p:sldId id="321" r:id="rId53"/>
    <p:sldId id="285" r:id="rId54"/>
    <p:sldId id="301" r:id="rId55"/>
    <p:sldId id="290" r:id="rId56"/>
    <p:sldId id="292" r:id="rId57"/>
    <p:sldId id="303" r:id="rId58"/>
    <p:sldId id="302" r:id="rId59"/>
    <p:sldId id="291" r:id="rId60"/>
    <p:sldId id="308" r:id="rId61"/>
    <p:sldId id="282" r:id="rId62"/>
    <p:sldId id="306" r:id="rId63"/>
    <p:sldId id="268" r:id="rId64"/>
    <p:sldId id="325" r:id="rId65"/>
    <p:sldId id="300" r:id="rId66"/>
    <p:sldId id="298" r:id="rId67"/>
    <p:sldId id="336" r:id="rId68"/>
    <p:sldId id="337" r:id="rId69"/>
    <p:sldId id="299" r:id="rId70"/>
    <p:sldId id="341" r:id="rId71"/>
    <p:sldId id="34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2FD27F-224F-4BAD-A9F5-4966104B3EBC}">
          <p14:sldIdLst>
            <p14:sldId id="256"/>
            <p14:sldId id="257"/>
            <p14:sldId id="258"/>
            <p14:sldId id="317"/>
            <p14:sldId id="259"/>
            <p14:sldId id="311"/>
            <p14:sldId id="312"/>
            <p14:sldId id="313"/>
            <p14:sldId id="309"/>
            <p14:sldId id="314"/>
            <p14:sldId id="315"/>
            <p14:sldId id="329"/>
            <p14:sldId id="332"/>
            <p14:sldId id="333"/>
            <p14:sldId id="338"/>
            <p14:sldId id="334"/>
          </p14:sldIdLst>
        </p14:section>
        <p14:section name="HPV Vaccine" id="{62C88C81-3660-4D14-88CB-4F5DD640DD12}">
          <p14:sldIdLst>
            <p14:sldId id="323"/>
            <p14:sldId id="263"/>
            <p14:sldId id="324"/>
            <p14:sldId id="326"/>
            <p14:sldId id="327"/>
            <p14:sldId id="339"/>
          </p14:sldIdLst>
        </p14:section>
        <p14:section name="Untitled Section" id="{D87021D5-588E-4960-AED5-03A9CB7B8820}">
          <p14:sldIdLst>
            <p14:sldId id="335"/>
            <p14:sldId id="330"/>
            <p14:sldId id="331"/>
            <p14:sldId id="316"/>
            <p14:sldId id="264"/>
            <p14:sldId id="295"/>
            <p14:sldId id="266"/>
            <p14:sldId id="328"/>
            <p14:sldId id="296"/>
            <p14:sldId id="267"/>
            <p14:sldId id="322"/>
            <p14:sldId id="297"/>
            <p14:sldId id="270"/>
            <p14:sldId id="318"/>
            <p14:sldId id="279"/>
            <p14:sldId id="283"/>
            <p14:sldId id="305"/>
            <p14:sldId id="281"/>
            <p14:sldId id="286"/>
            <p14:sldId id="294"/>
            <p14:sldId id="287"/>
            <p14:sldId id="280"/>
            <p14:sldId id="293"/>
            <p14:sldId id="278"/>
            <p14:sldId id="289"/>
            <p14:sldId id="284"/>
            <p14:sldId id="307"/>
            <p14:sldId id="319"/>
            <p14:sldId id="320"/>
            <p14:sldId id="321"/>
            <p14:sldId id="285"/>
            <p14:sldId id="301"/>
            <p14:sldId id="290"/>
            <p14:sldId id="292"/>
            <p14:sldId id="303"/>
            <p14:sldId id="302"/>
            <p14:sldId id="291"/>
            <p14:sldId id="308"/>
            <p14:sldId id="282"/>
            <p14:sldId id="306"/>
            <p14:sldId id="268"/>
            <p14:sldId id="325"/>
            <p14:sldId id="300"/>
            <p14:sldId id="298"/>
            <p14:sldId id="336"/>
            <p14:sldId id="337"/>
            <p14:sldId id="299"/>
            <p14:sldId id="341"/>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4660"/>
  </p:normalViewPr>
  <p:slideViewPr>
    <p:cSldViewPr snapToGrid="0">
      <p:cViewPr>
        <p:scale>
          <a:sx n="60" d="100"/>
          <a:sy n="60" d="100"/>
        </p:scale>
        <p:origin x="90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mes\Desktop\GAETA\overcorre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mes\Desktop\GAETA\overcorrec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mes\Desktop\GAETA\overcorrec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Sheet1!$L$1</c:f>
              <c:strCache>
                <c:ptCount val="1"/>
                <c:pt idx="0">
                  <c:v>T1</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3.267979002624672E-2"/>
                  <c:y val="-0.18565835520559931"/>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Sheet1!$K$2:$K$101</c:f>
              <c:numCache>
                <c:formatCode>General</c:formatCode>
                <c:ptCount val="100"/>
                <c:pt idx="0">
                  <c:v>7.1806743272069276E-2</c:v>
                </c:pt>
                <c:pt idx="1">
                  <c:v>5.7389625108583045E-2</c:v>
                </c:pt>
                <c:pt idx="2">
                  <c:v>6.7919411883594391E-2</c:v>
                </c:pt>
                <c:pt idx="3">
                  <c:v>6.8086567816543403E-2</c:v>
                </c:pt>
                <c:pt idx="4">
                  <c:v>6.0374556720472955E-2</c:v>
                </c:pt>
                <c:pt idx="5">
                  <c:v>5.7156327200403798E-2</c:v>
                </c:pt>
                <c:pt idx="6">
                  <c:v>4.1163388129626222E-2</c:v>
                </c:pt>
                <c:pt idx="7">
                  <c:v>5.8058142552771419E-2</c:v>
                </c:pt>
                <c:pt idx="8">
                  <c:v>4.1735222029664752E-2</c:v>
                </c:pt>
                <c:pt idx="9">
                  <c:v>4.9049943748450009E-2</c:v>
                </c:pt>
                <c:pt idx="10">
                  <c:v>9.1915713581092073E-2</c:v>
                </c:pt>
                <c:pt idx="11">
                  <c:v>7.2502415122789821E-2</c:v>
                </c:pt>
                <c:pt idx="12">
                  <c:v>5.1543351749927878E-2</c:v>
                </c:pt>
                <c:pt idx="13">
                  <c:v>6.4478397180708635E-2</c:v>
                </c:pt>
                <c:pt idx="14">
                  <c:v>6.269557749615659E-2</c:v>
                </c:pt>
                <c:pt idx="15">
                  <c:v>5.8530895639564089E-2</c:v>
                </c:pt>
                <c:pt idx="16">
                  <c:v>7.1609389291977285E-2</c:v>
                </c:pt>
                <c:pt idx="17">
                  <c:v>7.7836663165765568E-2</c:v>
                </c:pt>
                <c:pt idx="18">
                  <c:v>7.9240694053171551E-2</c:v>
                </c:pt>
                <c:pt idx="19">
                  <c:v>8.7891322101312647E-2</c:v>
                </c:pt>
                <c:pt idx="20">
                  <c:v>0.11084179804420066</c:v>
                </c:pt>
                <c:pt idx="21">
                  <c:v>7.4070710238796383E-2</c:v>
                </c:pt>
                <c:pt idx="22">
                  <c:v>8.7785816018723317E-2</c:v>
                </c:pt>
                <c:pt idx="23">
                  <c:v>8.4003790751755139E-2</c:v>
                </c:pt>
                <c:pt idx="24">
                  <c:v>0.10985767091591028</c:v>
                </c:pt>
                <c:pt idx="25">
                  <c:v>0.10561351973343786</c:v>
                </c:pt>
                <c:pt idx="26">
                  <c:v>0.10964506131317875</c:v>
                </c:pt>
                <c:pt idx="27">
                  <c:v>0.10424378651679879</c:v>
                </c:pt>
                <c:pt idx="28">
                  <c:v>0.13250932820055794</c:v>
                </c:pt>
                <c:pt idx="29">
                  <c:v>0.13306338055549194</c:v>
                </c:pt>
                <c:pt idx="30">
                  <c:v>0.10783776443037443</c:v>
                </c:pt>
                <c:pt idx="31">
                  <c:v>0.11181869594753027</c:v>
                </c:pt>
                <c:pt idx="32">
                  <c:v>0.1349303215456526</c:v>
                </c:pt>
                <c:pt idx="33">
                  <c:v>0.12936418787565468</c:v>
                </c:pt>
                <c:pt idx="34">
                  <c:v>0.12223888349853665</c:v>
                </c:pt>
                <c:pt idx="35">
                  <c:v>0.13774628275419101</c:v>
                </c:pt>
                <c:pt idx="36">
                  <c:v>0.14584899294743531</c:v>
                </c:pt>
                <c:pt idx="37">
                  <c:v>0.12252523653431216</c:v>
                </c:pt>
                <c:pt idx="38">
                  <c:v>0.13222270994958596</c:v>
                </c:pt>
                <c:pt idx="39">
                  <c:v>0.16071982042403218</c:v>
                </c:pt>
                <c:pt idx="40">
                  <c:v>0.14309279723351054</c:v>
                </c:pt>
                <c:pt idx="41">
                  <c:v>0.17189226329869103</c:v>
                </c:pt>
                <c:pt idx="42">
                  <c:v>0.13717509384052731</c:v>
                </c:pt>
                <c:pt idx="43">
                  <c:v>0.14846634928890684</c:v>
                </c:pt>
                <c:pt idx="44">
                  <c:v>0.16440953861426938</c:v>
                </c:pt>
                <c:pt idx="45">
                  <c:v>0.14142352263663699</c:v>
                </c:pt>
                <c:pt idx="46">
                  <c:v>0.18036600266511452</c:v>
                </c:pt>
                <c:pt idx="47">
                  <c:v>0.20592157570503258</c:v>
                </c:pt>
                <c:pt idx="48">
                  <c:v>0.19012298198467836</c:v>
                </c:pt>
                <c:pt idx="49">
                  <c:v>0.20013446232382615</c:v>
                </c:pt>
                <c:pt idx="50">
                  <c:v>0.19403150715703715</c:v>
                </c:pt>
                <c:pt idx="51">
                  <c:v>0.17768744858465893</c:v>
                </c:pt>
                <c:pt idx="52">
                  <c:v>0.18269291079540612</c:v>
                </c:pt>
                <c:pt idx="53">
                  <c:v>0.20199695730744349</c:v>
                </c:pt>
                <c:pt idx="54">
                  <c:v>0.19606070846605417</c:v>
                </c:pt>
                <c:pt idx="55">
                  <c:v>0.21571972263087302</c:v>
                </c:pt>
                <c:pt idx="56">
                  <c:v>0.21954799657299584</c:v>
                </c:pt>
                <c:pt idx="57">
                  <c:v>0.22432979236062003</c:v>
                </c:pt>
                <c:pt idx="58">
                  <c:v>0.21966654024707355</c:v>
                </c:pt>
                <c:pt idx="59">
                  <c:v>0.21628375603067684</c:v>
                </c:pt>
                <c:pt idx="60">
                  <c:v>0.23204942058911565</c:v>
                </c:pt>
                <c:pt idx="61">
                  <c:v>0.23269104207934202</c:v>
                </c:pt>
                <c:pt idx="62">
                  <c:v>0.25864575970875475</c:v>
                </c:pt>
                <c:pt idx="63">
                  <c:v>0.23327316117759725</c:v>
                </c:pt>
                <c:pt idx="64">
                  <c:v>0.28302023852215658</c:v>
                </c:pt>
                <c:pt idx="65">
                  <c:v>0.26248709758575905</c:v>
                </c:pt>
                <c:pt idx="66">
                  <c:v>0.26658156291491464</c:v>
                </c:pt>
                <c:pt idx="67">
                  <c:v>0.3151705342026585</c:v>
                </c:pt>
                <c:pt idx="68">
                  <c:v>0.31876377350977153</c:v>
                </c:pt>
                <c:pt idx="69">
                  <c:v>0.30841912343096795</c:v>
                </c:pt>
                <c:pt idx="70">
                  <c:v>0.33661225753611984</c:v>
                </c:pt>
                <c:pt idx="71">
                  <c:v>0.32031939344172394</c:v>
                </c:pt>
                <c:pt idx="72">
                  <c:v>0.32594821506457883</c:v>
                </c:pt>
                <c:pt idx="73">
                  <c:v>0.35928529213706162</c:v>
                </c:pt>
                <c:pt idx="74">
                  <c:v>0.33124475258222713</c:v>
                </c:pt>
                <c:pt idx="75">
                  <c:v>0.34359922917132968</c:v>
                </c:pt>
                <c:pt idx="76">
                  <c:v>0.373097289497202</c:v>
                </c:pt>
                <c:pt idx="77">
                  <c:v>0.3710742271445987</c:v>
                </c:pt>
                <c:pt idx="78">
                  <c:v>0.35458489034906626</c:v>
                </c:pt>
                <c:pt idx="79">
                  <c:v>0.39356763644248094</c:v>
                </c:pt>
                <c:pt idx="80">
                  <c:v>0.37089620188240763</c:v>
                </c:pt>
                <c:pt idx="81">
                  <c:v>0.36121866367944483</c:v>
                </c:pt>
                <c:pt idx="82">
                  <c:v>0.38521008603911816</c:v>
                </c:pt>
                <c:pt idx="83">
                  <c:v>0.41717772956091392</c:v>
                </c:pt>
                <c:pt idx="84">
                  <c:v>0.40240792311647228</c:v>
                </c:pt>
                <c:pt idx="85">
                  <c:v>0.394071938232263</c:v>
                </c:pt>
                <c:pt idx="86">
                  <c:v>0.43122567083992014</c:v>
                </c:pt>
                <c:pt idx="87">
                  <c:v>0.43707842586806611</c:v>
                </c:pt>
                <c:pt idx="88">
                  <c:v>0.47415135610403808</c:v>
                </c:pt>
                <c:pt idx="89">
                  <c:v>0.47608047207664067</c:v>
                </c:pt>
                <c:pt idx="90">
                  <c:v>0.43801564697455725</c:v>
                </c:pt>
                <c:pt idx="91">
                  <c:v>0.44013831670519404</c:v>
                </c:pt>
                <c:pt idx="92">
                  <c:v>0.44119391088056875</c:v>
                </c:pt>
                <c:pt idx="93">
                  <c:v>0.46512985443215771</c:v>
                </c:pt>
                <c:pt idx="94">
                  <c:v>0.46618725992868765</c:v>
                </c:pt>
                <c:pt idx="95">
                  <c:v>0.4778773129204828</c:v>
                </c:pt>
                <c:pt idx="96">
                  <c:v>0.50512202692198438</c:v>
                </c:pt>
                <c:pt idx="97">
                  <c:v>0.49619874443117201</c:v>
                </c:pt>
                <c:pt idx="98">
                  <c:v>0.51233618777375334</c:v>
                </c:pt>
                <c:pt idx="99">
                  <c:v>0.50195911665757853</c:v>
                </c:pt>
              </c:numCache>
            </c:numRef>
          </c:xVal>
          <c:yVal>
            <c:numRef>
              <c:f>Sheet1!$L$2:$L$101</c:f>
              <c:numCache>
                <c:formatCode>General</c:formatCode>
                <c:ptCount val="100"/>
                <c:pt idx="0">
                  <c:v>0.1699281383701724</c:v>
                </c:pt>
                <c:pt idx="1">
                  <c:v>7.8162403167430006E-2</c:v>
                </c:pt>
                <c:pt idx="2">
                  <c:v>3.6971647900941054E-2</c:v>
                </c:pt>
                <c:pt idx="3">
                  <c:v>5.7173989492081925E-2</c:v>
                </c:pt>
                <c:pt idx="4">
                  <c:v>0.27094376888714161</c:v>
                </c:pt>
                <c:pt idx="5">
                  <c:v>0.13332793373444965</c:v>
                </c:pt>
                <c:pt idx="6">
                  <c:v>5.1202582356923335E-2</c:v>
                </c:pt>
                <c:pt idx="7">
                  <c:v>0.2071320516296648</c:v>
                </c:pt>
                <c:pt idx="8">
                  <c:v>0.16379148623186629</c:v>
                </c:pt>
                <c:pt idx="9">
                  <c:v>0.28019376516036826</c:v>
                </c:pt>
                <c:pt idx="10">
                  <c:v>0.15618282834204969</c:v>
                </c:pt>
                <c:pt idx="11">
                  <c:v>0.14449284731281234</c:v>
                </c:pt>
                <c:pt idx="12">
                  <c:v>0.22677548742753897</c:v>
                </c:pt>
                <c:pt idx="13">
                  <c:v>7.6599154079629E-2</c:v>
                </c:pt>
                <c:pt idx="14">
                  <c:v>0.27844124519814556</c:v>
                </c:pt>
                <c:pt idx="15">
                  <c:v>0.16085870333609584</c:v>
                </c:pt>
                <c:pt idx="16">
                  <c:v>7.4567295346315426E-2</c:v>
                </c:pt>
                <c:pt idx="17">
                  <c:v>7.3452918392062222E-2</c:v>
                </c:pt>
                <c:pt idx="18">
                  <c:v>7.7047839170978877E-2</c:v>
                </c:pt>
                <c:pt idx="19">
                  <c:v>0.26471402999693311</c:v>
                </c:pt>
                <c:pt idx="20">
                  <c:v>7.7597652368018688E-2</c:v>
                </c:pt>
                <c:pt idx="21">
                  <c:v>9.3100043718841771E-2</c:v>
                </c:pt>
                <c:pt idx="22">
                  <c:v>0.24339878141498544</c:v>
                </c:pt>
                <c:pt idx="23">
                  <c:v>7.5813119361453379E-2</c:v>
                </c:pt>
                <c:pt idx="24">
                  <c:v>0.15926817683948954</c:v>
                </c:pt>
                <c:pt idx="25">
                  <c:v>0.15448762979306971</c:v>
                </c:pt>
                <c:pt idx="26">
                  <c:v>8.8436861121553689E-2</c:v>
                </c:pt>
                <c:pt idx="27">
                  <c:v>0.16259748255908879</c:v>
                </c:pt>
                <c:pt idx="28">
                  <c:v>0.27480910807005787</c:v>
                </c:pt>
                <c:pt idx="29">
                  <c:v>0.32331170036504919</c:v>
                </c:pt>
                <c:pt idx="30">
                  <c:v>0.14938151067715208</c:v>
                </c:pt>
                <c:pt idx="31">
                  <c:v>0.31742229742682276</c:v>
                </c:pt>
                <c:pt idx="32">
                  <c:v>0.10363426967813563</c:v>
                </c:pt>
                <c:pt idx="33">
                  <c:v>0.1179121028506038</c:v>
                </c:pt>
                <c:pt idx="34">
                  <c:v>0.12318202779474366</c:v>
                </c:pt>
                <c:pt idx="35">
                  <c:v>0.24227982604057985</c:v>
                </c:pt>
                <c:pt idx="36">
                  <c:v>0.225729612404934</c:v>
                </c:pt>
                <c:pt idx="37">
                  <c:v>0.1366591660035571</c:v>
                </c:pt>
                <c:pt idx="38">
                  <c:v>0.31419133792758208</c:v>
                </c:pt>
                <c:pt idx="39">
                  <c:v>0.1532864482608122</c:v>
                </c:pt>
                <c:pt idx="40">
                  <c:v>0.28490241006440298</c:v>
                </c:pt>
                <c:pt idx="41">
                  <c:v>0.15123108885771569</c:v>
                </c:pt>
                <c:pt idx="42">
                  <c:v>0.1430171627280401</c:v>
                </c:pt>
                <c:pt idx="43">
                  <c:v>0.22551379430216995</c:v>
                </c:pt>
                <c:pt idx="44">
                  <c:v>0.33764560945438804</c:v>
                </c:pt>
                <c:pt idx="45">
                  <c:v>0.38035024778153459</c:v>
                </c:pt>
                <c:pt idx="46">
                  <c:v>0.39725504407322282</c:v>
                </c:pt>
                <c:pt idx="47">
                  <c:v>0.24257577098379621</c:v>
                </c:pt>
                <c:pt idx="48">
                  <c:v>0.27867089207650098</c:v>
                </c:pt>
                <c:pt idx="49">
                  <c:v>0.2122565113076183</c:v>
                </c:pt>
                <c:pt idx="50">
                  <c:v>0.22202800723677857</c:v>
                </c:pt>
                <c:pt idx="51">
                  <c:v>0.21565986738872334</c:v>
                </c:pt>
                <c:pt idx="52">
                  <c:v>0.29617024481130338</c:v>
                </c:pt>
                <c:pt idx="53">
                  <c:v>0.33803177936579254</c:v>
                </c:pt>
                <c:pt idx="54">
                  <c:v>0.42141220140423641</c:v>
                </c:pt>
                <c:pt idx="55">
                  <c:v>0.34371043356158826</c:v>
                </c:pt>
                <c:pt idx="56">
                  <c:v>0.28667707997363234</c:v>
                </c:pt>
                <c:pt idx="57">
                  <c:v>0.28864241813572084</c:v>
                </c:pt>
                <c:pt idx="58">
                  <c:v>0.25641887714257072</c:v>
                </c:pt>
                <c:pt idx="59">
                  <c:v>0.42740931347155953</c:v>
                </c:pt>
                <c:pt idx="60">
                  <c:v>0.45267101313947966</c:v>
                </c:pt>
                <c:pt idx="61">
                  <c:v>0.319880723546626</c:v>
                </c:pt>
                <c:pt idx="62">
                  <c:v>0.47277908784626221</c:v>
                </c:pt>
                <c:pt idx="63">
                  <c:v>0.40125726461317995</c:v>
                </c:pt>
                <c:pt idx="64">
                  <c:v>0.33679083652737751</c:v>
                </c:pt>
                <c:pt idx="65">
                  <c:v>0.30012422642584341</c:v>
                </c:pt>
                <c:pt idx="66">
                  <c:v>0.30393119041654537</c:v>
                </c:pt>
                <c:pt idx="67">
                  <c:v>0.43546797324848263</c:v>
                </c:pt>
                <c:pt idx="68">
                  <c:v>0.32072767068525809</c:v>
                </c:pt>
                <c:pt idx="69">
                  <c:v>0.36276527040481338</c:v>
                </c:pt>
                <c:pt idx="70">
                  <c:v>0.43840228107239732</c:v>
                </c:pt>
                <c:pt idx="71">
                  <c:v>0.44770315906029035</c:v>
                </c:pt>
                <c:pt idx="72">
                  <c:v>0.32348462242900589</c:v>
                </c:pt>
                <c:pt idx="73">
                  <c:v>0.35447972635829711</c:v>
                </c:pt>
                <c:pt idx="74">
                  <c:v>0.50839859314007252</c:v>
                </c:pt>
                <c:pt idx="75">
                  <c:v>0.31173130225640588</c:v>
                </c:pt>
                <c:pt idx="76">
                  <c:v>0.37403194944596396</c:v>
                </c:pt>
                <c:pt idx="77">
                  <c:v>0.48624698057975718</c:v>
                </c:pt>
                <c:pt idx="78">
                  <c:v>0.51319078041173549</c:v>
                </c:pt>
                <c:pt idx="79">
                  <c:v>0.38646509646321991</c:v>
                </c:pt>
                <c:pt idx="80">
                  <c:v>0.45804685418585422</c:v>
                </c:pt>
                <c:pt idx="81">
                  <c:v>0.41078471332112115</c:v>
                </c:pt>
                <c:pt idx="82">
                  <c:v>0.36008463942819985</c:v>
                </c:pt>
                <c:pt idx="83">
                  <c:v>0.52789315056416131</c:v>
                </c:pt>
                <c:pt idx="84">
                  <c:v>0.50806075521683203</c:v>
                </c:pt>
                <c:pt idx="85">
                  <c:v>0.35718822752639839</c:v>
                </c:pt>
                <c:pt idx="86">
                  <c:v>0.51493969973885489</c:v>
                </c:pt>
                <c:pt idx="87">
                  <c:v>0.39046491280728185</c:v>
                </c:pt>
                <c:pt idx="88">
                  <c:v>0.39897377391640715</c:v>
                </c:pt>
                <c:pt idx="89">
                  <c:v>0.4171532505519186</c:v>
                </c:pt>
                <c:pt idx="90">
                  <c:v>0.46268139318636031</c:v>
                </c:pt>
                <c:pt idx="91">
                  <c:v>0.48743616205920476</c:v>
                </c:pt>
                <c:pt idx="92">
                  <c:v>0.49404749467672793</c:v>
                </c:pt>
                <c:pt idx="93">
                  <c:v>0.63442682018975882</c:v>
                </c:pt>
                <c:pt idx="94">
                  <c:v>0.49082545548318274</c:v>
                </c:pt>
                <c:pt idx="95">
                  <c:v>0.45532591890687774</c:v>
                </c:pt>
                <c:pt idx="96">
                  <c:v>0.44941557004898491</c:v>
                </c:pt>
                <c:pt idx="97">
                  <c:v>0.65138831210507708</c:v>
                </c:pt>
                <c:pt idx="98">
                  <c:v>0.6640963545645755</c:v>
                </c:pt>
                <c:pt idx="99">
                  <c:v>0.49744944247135153</c:v>
                </c:pt>
              </c:numCache>
            </c:numRef>
          </c:yVal>
          <c:smooth val="0"/>
          <c:extLst>
            <c:ext xmlns:c16="http://schemas.microsoft.com/office/drawing/2014/chart" uri="{C3380CC4-5D6E-409C-BE32-E72D297353CC}">
              <c16:uniqueId val="{00000002-70E0-405F-9573-6CC19EA12D78}"/>
            </c:ext>
          </c:extLst>
        </c:ser>
        <c:dLbls>
          <c:showLegendKey val="0"/>
          <c:showVal val="0"/>
          <c:showCatName val="0"/>
          <c:showSerName val="0"/>
          <c:showPercent val="0"/>
          <c:showBubbleSize val="0"/>
        </c:dLbls>
        <c:axId val="607423664"/>
        <c:axId val="607423992"/>
      </c:scatterChart>
      <c:valAx>
        <c:axId val="607423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7423992"/>
        <c:crosses val="autoZero"/>
        <c:crossBetween val="midCat"/>
      </c:valAx>
      <c:valAx>
        <c:axId val="607423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74236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Sheet1!$M$1</c:f>
              <c:strCache>
                <c:ptCount val="1"/>
                <c:pt idx="0">
                  <c:v>Sexual Activity</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Sheet1!$L$2:$L$101</c:f>
              <c:numCache>
                <c:formatCode>General</c:formatCode>
                <c:ptCount val="100"/>
                <c:pt idx="0">
                  <c:v>0.1699281383701724</c:v>
                </c:pt>
                <c:pt idx="1">
                  <c:v>7.8162403167430006E-2</c:v>
                </c:pt>
                <c:pt idx="2">
                  <c:v>3.6971647900941054E-2</c:v>
                </c:pt>
                <c:pt idx="3">
                  <c:v>5.7173989492081925E-2</c:v>
                </c:pt>
                <c:pt idx="4">
                  <c:v>0.27094376888714161</c:v>
                </c:pt>
                <c:pt idx="5">
                  <c:v>0.13332793373444965</c:v>
                </c:pt>
                <c:pt idx="6">
                  <c:v>5.1202582356923335E-2</c:v>
                </c:pt>
                <c:pt idx="7">
                  <c:v>0.2071320516296648</c:v>
                </c:pt>
                <c:pt idx="8">
                  <c:v>0.16379148623186629</c:v>
                </c:pt>
                <c:pt idx="9">
                  <c:v>0.28019376516036826</c:v>
                </c:pt>
                <c:pt idx="10">
                  <c:v>0.15618282834204969</c:v>
                </c:pt>
                <c:pt idx="11">
                  <c:v>0.14449284731281234</c:v>
                </c:pt>
                <c:pt idx="12">
                  <c:v>0.22677548742753897</c:v>
                </c:pt>
                <c:pt idx="13">
                  <c:v>7.6599154079629E-2</c:v>
                </c:pt>
                <c:pt idx="14">
                  <c:v>0.27844124519814556</c:v>
                </c:pt>
                <c:pt idx="15">
                  <c:v>0.16085870333609584</c:v>
                </c:pt>
                <c:pt idx="16">
                  <c:v>7.4567295346315426E-2</c:v>
                </c:pt>
                <c:pt idx="17">
                  <c:v>7.3452918392062222E-2</c:v>
                </c:pt>
                <c:pt idx="18">
                  <c:v>7.7047839170978877E-2</c:v>
                </c:pt>
                <c:pt idx="19">
                  <c:v>0.26471402999693311</c:v>
                </c:pt>
                <c:pt idx="20">
                  <c:v>7.7597652368018688E-2</c:v>
                </c:pt>
                <c:pt idx="21">
                  <c:v>9.3100043718841771E-2</c:v>
                </c:pt>
                <c:pt idx="22">
                  <c:v>0.24339878141498544</c:v>
                </c:pt>
                <c:pt idx="23">
                  <c:v>7.5813119361453379E-2</c:v>
                </c:pt>
                <c:pt idx="24">
                  <c:v>0.15926817683948954</c:v>
                </c:pt>
                <c:pt idx="25">
                  <c:v>0.15448762979306971</c:v>
                </c:pt>
                <c:pt idx="26">
                  <c:v>8.8436861121553689E-2</c:v>
                </c:pt>
                <c:pt idx="27">
                  <c:v>0.16259748255908879</c:v>
                </c:pt>
                <c:pt idx="28">
                  <c:v>0.27480910807005787</c:v>
                </c:pt>
                <c:pt idx="29">
                  <c:v>0.32331170036504919</c:v>
                </c:pt>
                <c:pt idx="30">
                  <c:v>0.14938151067715208</c:v>
                </c:pt>
                <c:pt idx="31">
                  <c:v>0.31742229742682276</c:v>
                </c:pt>
                <c:pt idx="32">
                  <c:v>0.10363426967813563</c:v>
                </c:pt>
                <c:pt idx="33">
                  <c:v>0.1179121028506038</c:v>
                </c:pt>
                <c:pt idx="34">
                  <c:v>0.12318202779474366</c:v>
                </c:pt>
                <c:pt idx="35">
                  <c:v>0.24227982604057985</c:v>
                </c:pt>
                <c:pt idx="36">
                  <c:v>0.225729612404934</c:v>
                </c:pt>
                <c:pt idx="37">
                  <c:v>0.1366591660035571</c:v>
                </c:pt>
                <c:pt idx="38">
                  <c:v>0.31419133792758208</c:v>
                </c:pt>
                <c:pt idx="39">
                  <c:v>0.1532864482608122</c:v>
                </c:pt>
                <c:pt idx="40">
                  <c:v>0.28490241006440298</c:v>
                </c:pt>
                <c:pt idx="41">
                  <c:v>0.15123108885771569</c:v>
                </c:pt>
                <c:pt idx="42">
                  <c:v>0.1430171627280401</c:v>
                </c:pt>
                <c:pt idx="43">
                  <c:v>0.22551379430216995</c:v>
                </c:pt>
                <c:pt idx="44">
                  <c:v>0.33764560945438804</c:v>
                </c:pt>
                <c:pt idx="45">
                  <c:v>0.38035024778153459</c:v>
                </c:pt>
                <c:pt idx="46">
                  <c:v>0.39725504407322282</c:v>
                </c:pt>
                <c:pt idx="47">
                  <c:v>0.24257577098379621</c:v>
                </c:pt>
                <c:pt idx="48">
                  <c:v>0.27867089207650098</c:v>
                </c:pt>
                <c:pt idx="49">
                  <c:v>0.2122565113076183</c:v>
                </c:pt>
                <c:pt idx="50">
                  <c:v>0.22202800723677857</c:v>
                </c:pt>
                <c:pt idx="51">
                  <c:v>0.21565986738872334</c:v>
                </c:pt>
                <c:pt idx="52">
                  <c:v>0.29617024481130338</c:v>
                </c:pt>
                <c:pt idx="53">
                  <c:v>0.33803177936579254</c:v>
                </c:pt>
                <c:pt idx="54">
                  <c:v>0.42141220140423641</c:v>
                </c:pt>
                <c:pt idx="55">
                  <c:v>0.34371043356158826</c:v>
                </c:pt>
                <c:pt idx="56">
                  <c:v>0.28667707997363234</c:v>
                </c:pt>
                <c:pt idx="57">
                  <c:v>0.28864241813572084</c:v>
                </c:pt>
                <c:pt idx="58">
                  <c:v>0.25641887714257072</c:v>
                </c:pt>
                <c:pt idx="59">
                  <c:v>0.42740931347155953</c:v>
                </c:pt>
                <c:pt idx="60">
                  <c:v>0.45267101313947966</c:v>
                </c:pt>
                <c:pt idx="61">
                  <c:v>0.319880723546626</c:v>
                </c:pt>
                <c:pt idx="62">
                  <c:v>0.47277908784626221</c:v>
                </c:pt>
                <c:pt idx="63">
                  <c:v>0.40125726461317995</c:v>
                </c:pt>
                <c:pt idx="64">
                  <c:v>0.33679083652737751</c:v>
                </c:pt>
                <c:pt idx="65">
                  <c:v>0.30012422642584341</c:v>
                </c:pt>
                <c:pt idx="66">
                  <c:v>0.30393119041654537</c:v>
                </c:pt>
                <c:pt idx="67">
                  <c:v>0.43546797324848263</c:v>
                </c:pt>
                <c:pt idx="68">
                  <c:v>0.32072767068525809</c:v>
                </c:pt>
                <c:pt idx="69">
                  <c:v>0.36276527040481338</c:v>
                </c:pt>
                <c:pt idx="70">
                  <c:v>0.43840228107239732</c:v>
                </c:pt>
                <c:pt idx="71">
                  <c:v>0.44770315906029035</c:v>
                </c:pt>
                <c:pt idx="72">
                  <c:v>0.32348462242900589</c:v>
                </c:pt>
                <c:pt idx="73">
                  <c:v>0.35447972635829711</c:v>
                </c:pt>
                <c:pt idx="74">
                  <c:v>0.50839859314007252</c:v>
                </c:pt>
                <c:pt idx="75">
                  <c:v>0.31173130225640588</c:v>
                </c:pt>
                <c:pt idx="76">
                  <c:v>0.37403194944596396</c:v>
                </c:pt>
                <c:pt idx="77">
                  <c:v>0.48624698057975718</c:v>
                </c:pt>
                <c:pt idx="78">
                  <c:v>0.51319078041173549</c:v>
                </c:pt>
                <c:pt idx="79">
                  <c:v>0.38646509646321991</c:v>
                </c:pt>
                <c:pt idx="80">
                  <c:v>0.45804685418585422</c:v>
                </c:pt>
                <c:pt idx="81">
                  <c:v>0.41078471332112115</c:v>
                </c:pt>
                <c:pt idx="82">
                  <c:v>0.36008463942819985</c:v>
                </c:pt>
                <c:pt idx="83">
                  <c:v>0.52789315056416131</c:v>
                </c:pt>
                <c:pt idx="84">
                  <c:v>0.50806075521683203</c:v>
                </c:pt>
                <c:pt idx="85">
                  <c:v>0.35718822752639839</c:v>
                </c:pt>
                <c:pt idx="86">
                  <c:v>0.51493969973885489</c:v>
                </c:pt>
                <c:pt idx="87">
                  <c:v>0.39046491280728185</c:v>
                </c:pt>
                <c:pt idx="88">
                  <c:v>0.39897377391640715</c:v>
                </c:pt>
                <c:pt idx="89">
                  <c:v>0.4171532505519186</c:v>
                </c:pt>
                <c:pt idx="90">
                  <c:v>0.46268139318636031</c:v>
                </c:pt>
                <c:pt idx="91">
                  <c:v>0.48743616205920476</c:v>
                </c:pt>
                <c:pt idx="92">
                  <c:v>0.49404749467672793</c:v>
                </c:pt>
                <c:pt idx="93">
                  <c:v>0.63442682018975882</c:v>
                </c:pt>
                <c:pt idx="94">
                  <c:v>0.49082545548318274</c:v>
                </c:pt>
                <c:pt idx="95">
                  <c:v>0.45532591890687774</c:v>
                </c:pt>
                <c:pt idx="96">
                  <c:v>0.44941557004898491</c:v>
                </c:pt>
                <c:pt idx="97">
                  <c:v>0.65138831210507708</c:v>
                </c:pt>
                <c:pt idx="98">
                  <c:v>0.6640963545645755</c:v>
                </c:pt>
                <c:pt idx="99">
                  <c:v>0.49744944247135153</c:v>
                </c:pt>
              </c:numCache>
            </c:numRef>
          </c:xVal>
          <c:yVal>
            <c:numRef>
              <c:f>Sheet1!$M$2:$M$101</c:f>
              <c:numCache>
                <c:formatCode>General</c:formatCode>
                <c:ptCount val="100"/>
                <c:pt idx="0">
                  <c:v>0.25294960553475498</c:v>
                </c:pt>
                <c:pt idx="1">
                  <c:v>5.7460661384506506E-2</c:v>
                </c:pt>
                <c:pt idx="2">
                  <c:v>6.2365548874718811E-2</c:v>
                </c:pt>
                <c:pt idx="3">
                  <c:v>9.5871926876824859E-2</c:v>
                </c:pt>
                <c:pt idx="4">
                  <c:v>0.10781701158869803</c:v>
                </c:pt>
                <c:pt idx="5">
                  <c:v>0.20229676811678238</c:v>
                </c:pt>
                <c:pt idx="6">
                  <c:v>0.21963755342463609</c:v>
                </c:pt>
                <c:pt idx="7">
                  <c:v>0.21594714209601118</c:v>
                </c:pt>
                <c:pt idx="8">
                  <c:v>0.10262962237210378</c:v>
                </c:pt>
                <c:pt idx="9">
                  <c:v>0.24782991687940006</c:v>
                </c:pt>
                <c:pt idx="10">
                  <c:v>5.7112105804385138E-2</c:v>
                </c:pt>
                <c:pt idx="11">
                  <c:v>5.7912377296182038E-2</c:v>
                </c:pt>
                <c:pt idx="12">
                  <c:v>6.146016366163512E-2</c:v>
                </c:pt>
                <c:pt idx="13">
                  <c:v>0.10306566033857101</c:v>
                </c:pt>
                <c:pt idx="14">
                  <c:v>8.0388703335632458E-2</c:v>
                </c:pt>
                <c:pt idx="15">
                  <c:v>9.3020129043429878E-2</c:v>
                </c:pt>
                <c:pt idx="16">
                  <c:v>6.5605057435853764E-2</c:v>
                </c:pt>
                <c:pt idx="17">
                  <c:v>0.2220234189711347</c:v>
                </c:pt>
                <c:pt idx="18">
                  <c:v>0.10820361434331863</c:v>
                </c:pt>
                <c:pt idx="19">
                  <c:v>0.12419007309272129</c:v>
                </c:pt>
                <c:pt idx="20">
                  <c:v>0.21100934915686137</c:v>
                </c:pt>
                <c:pt idx="21">
                  <c:v>8.0659262348016597E-2</c:v>
                </c:pt>
                <c:pt idx="22">
                  <c:v>0.12949446101253451</c:v>
                </c:pt>
                <c:pt idx="23">
                  <c:v>0.10541094953153649</c:v>
                </c:pt>
                <c:pt idx="24">
                  <c:v>0.24263452855162243</c:v>
                </c:pt>
                <c:pt idx="25">
                  <c:v>0.27231308662747955</c:v>
                </c:pt>
                <c:pt idx="26">
                  <c:v>0.1852459042410389</c:v>
                </c:pt>
                <c:pt idx="27">
                  <c:v>0.30459741217066078</c:v>
                </c:pt>
                <c:pt idx="28">
                  <c:v>0.25427536631496961</c:v>
                </c:pt>
                <c:pt idx="29">
                  <c:v>0.29449672021492712</c:v>
                </c:pt>
                <c:pt idx="30">
                  <c:v>0.10705194147029562</c:v>
                </c:pt>
                <c:pt idx="31">
                  <c:v>0.24392084995923607</c:v>
                </c:pt>
                <c:pt idx="32">
                  <c:v>0.25256487782333442</c:v>
                </c:pt>
                <c:pt idx="33">
                  <c:v>9.732673852137963E-2</c:v>
                </c:pt>
                <c:pt idx="34">
                  <c:v>0.16761491376455723</c:v>
                </c:pt>
                <c:pt idx="35">
                  <c:v>0.1519083804862848</c:v>
                </c:pt>
                <c:pt idx="36">
                  <c:v>0.16533559684841698</c:v>
                </c:pt>
                <c:pt idx="37">
                  <c:v>0.21899098272949669</c:v>
                </c:pt>
                <c:pt idx="38">
                  <c:v>0.17185934371242453</c:v>
                </c:pt>
                <c:pt idx="39">
                  <c:v>0.18771914925258326</c:v>
                </c:pt>
                <c:pt idx="40">
                  <c:v>0.14039758709456138</c:v>
                </c:pt>
                <c:pt idx="41">
                  <c:v>0.14239613916521018</c:v>
                </c:pt>
                <c:pt idx="42">
                  <c:v>0.33162966728244636</c:v>
                </c:pt>
                <c:pt idx="43">
                  <c:v>0.20868038619731444</c:v>
                </c:pt>
                <c:pt idx="44">
                  <c:v>0.31537948849626662</c:v>
                </c:pt>
                <c:pt idx="45">
                  <c:v>0.18825858915720109</c:v>
                </c:pt>
                <c:pt idx="46">
                  <c:v>0.36710942985342432</c:v>
                </c:pt>
                <c:pt idx="47">
                  <c:v>0.2049594780454112</c:v>
                </c:pt>
                <c:pt idx="48">
                  <c:v>0.3226979003902688</c:v>
                </c:pt>
                <c:pt idx="49">
                  <c:v>0.21463386152303898</c:v>
                </c:pt>
                <c:pt idx="50">
                  <c:v>0.26150545879232567</c:v>
                </c:pt>
                <c:pt idx="51">
                  <c:v>0.21886494750395616</c:v>
                </c:pt>
                <c:pt idx="52">
                  <c:v>0.30175307191884138</c:v>
                </c:pt>
                <c:pt idx="53">
                  <c:v>0.26366079969684186</c:v>
                </c:pt>
                <c:pt idx="54">
                  <c:v>0.42432413046357537</c:v>
                </c:pt>
                <c:pt idx="55">
                  <c:v>0.39569105186985282</c:v>
                </c:pt>
                <c:pt idx="56">
                  <c:v>0.43456962087444329</c:v>
                </c:pt>
                <c:pt idx="57">
                  <c:v>0.379153772346845</c:v>
                </c:pt>
                <c:pt idx="58">
                  <c:v>0.33997549580996156</c:v>
                </c:pt>
                <c:pt idx="59">
                  <c:v>0.32759356382345123</c:v>
                </c:pt>
                <c:pt idx="60">
                  <c:v>0.42594587340325901</c:v>
                </c:pt>
                <c:pt idx="61">
                  <c:v>0.48494896452276459</c:v>
                </c:pt>
                <c:pt idx="62">
                  <c:v>0.34770463580858091</c:v>
                </c:pt>
                <c:pt idx="63">
                  <c:v>0.44888020677985685</c:v>
                </c:pt>
                <c:pt idx="64">
                  <c:v>0.38212024813825457</c:v>
                </c:pt>
                <c:pt idx="65">
                  <c:v>0.4181588632371504</c:v>
                </c:pt>
                <c:pt idx="66">
                  <c:v>0.32107949889192977</c:v>
                </c:pt>
                <c:pt idx="67">
                  <c:v>0.35434680029338761</c:v>
                </c:pt>
                <c:pt idx="68">
                  <c:v>0.4953998637950297</c:v>
                </c:pt>
                <c:pt idx="69">
                  <c:v>0.32296446181170646</c:v>
                </c:pt>
                <c:pt idx="70">
                  <c:v>0.30717807654210089</c:v>
                </c:pt>
                <c:pt idx="71">
                  <c:v>0.41299194750821888</c:v>
                </c:pt>
                <c:pt idx="72">
                  <c:v>0.48971339483632681</c:v>
                </c:pt>
                <c:pt idx="73">
                  <c:v>0.39642749069591787</c:v>
                </c:pt>
                <c:pt idx="74">
                  <c:v>0.45174403482578052</c:v>
                </c:pt>
                <c:pt idx="75">
                  <c:v>0.3654655736078336</c:v>
                </c:pt>
                <c:pt idx="76">
                  <c:v>0.38781428970923976</c:v>
                </c:pt>
                <c:pt idx="77">
                  <c:v>0.3723036505874977</c:v>
                </c:pt>
                <c:pt idx="78">
                  <c:v>0.55409468998974765</c:v>
                </c:pt>
                <c:pt idx="79">
                  <c:v>0.44404107210774763</c:v>
                </c:pt>
                <c:pt idx="80">
                  <c:v>0.39722663106368117</c:v>
                </c:pt>
                <c:pt idx="81">
                  <c:v>0.33060606931170927</c:v>
                </c:pt>
                <c:pt idx="82">
                  <c:v>0.35578156795041765</c:v>
                </c:pt>
                <c:pt idx="83">
                  <c:v>0.35622474409341826</c:v>
                </c:pt>
                <c:pt idx="84">
                  <c:v>0.43513304934359198</c:v>
                </c:pt>
                <c:pt idx="85">
                  <c:v>0.4782420821299338</c:v>
                </c:pt>
                <c:pt idx="86">
                  <c:v>0.51931233489486528</c:v>
                </c:pt>
                <c:pt idx="87">
                  <c:v>0.60410847643784837</c:v>
                </c:pt>
                <c:pt idx="88">
                  <c:v>0.44658104890457245</c:v>
                </c:pt>
                <c:pt idx="89">
                  <c:v>0.47733295993722297</c:v>
                </c:pt>
                <c:pt idx="90">
                  <c:v>0.50765272454747745</c:v>
                </c:pt>
                <c:pt idx="91">
                  <c:v>0.43249037089287684</c:v>
                </c:pt>
                <c:pt idx="92">
                  <c:v>0.64586106906791296</c:v>
                </c:pt>
                <c:pt idx="93">
                  <c:v>0.50916747464243517</c:v>
                </c:pt>
                <c:pt idx="94">
                  <c:v>0.58799520322329046</c:v>
                </c:pt>
                <c:pt idx="95">
                  <c:v>0.51061258877581528</c:v>
                </c:pt>
                <c:pt idx="96">
                  <c:v>0.46539641402143683</c:v>
                </c:pt>
                <c:pt idx="97">
                  <c:v>0.5235152052510621</c:v>
                </c:pt>
                <c:pt idx="98">
                  <c:v>0.47784764917888456</c:v>
                </c:pt>
                <c:pt idx="99">
                  <c:v>0.49289539808486765</c:v>
                </c:pt>
              </c:numCache>
            </c:numRef>
          </c:yVal>
          <c:smooth val="0"/>
          <c:extLst>
            <c:ext xmlns:c16="http://schemas.microsoft.com/office/drawing/2014/chart" uri="{C3380CC4-5D6E-409C-BE32-E72D297353CC}">
              <c16:uniqueId val="{00000001-ACA3-449F-BB3B-1BBE554F5889}"/>
            </c:ext>
          </c:extLst>
        </c:ser>
        <c:dLbls>
          <c:showLegendKey val="0"/>
          <c:showVal val="0"/>
          <c:showCatName val="0"/>
          <c:showSerName val="0"/>
          <c:showPercent val="0"/>
          <c:showBubbleSize val="0"/>
        </c:dLbls>
        <c:axId val="496516184"/>
        <c:axId val="496520120"/>
      </c:scatterChart>
      <c:valAx>
        <c:axId val="496516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6520120"/>
        <c:crosses val="autoZero"/>
        <c:crossBetween val="midCat"/>
      </c:valAx>
      <c:valAx>
        <c:axId val="496520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65161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Sheet1!$P$1</c:f>
              <c:strCache>
                <c:ptCount val="1"/>
                <c:pt idx="0">
                  <c:v>T1/SA</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3.0528652668416447E-2"/>
                  <c:y val="-0.59478237095363085"/>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Sheet1!$O$2:$O$102</c:f>
              <c:numCache>
                <c:formatCode>General</c:formatCode>
                <c:ptCount val="101"/>
                <c:pt idx="0">
                  <c:v>7.1806743272069276E-2</c:v>
                </c:pt>
                <c:pt idx="1">
                  <c:v>5.7389625108583045E-2</c:v>
                </c:pt>
                <c:pt idx="2">
                  <c:v>6.7919411883594391E-2</c:v>
                </c:pt>
                <c:pt idx="3">
                  <c:v>6.8086567816543403E-2</c:v>
                </c:pt>
                <c:pt idx="4">
                  <c:v>6.0374556720472955E-2</c:v>
                </c:pt>
                <c:pt idx="5">
                  <c:v>5.7156327200403798E-2</c:v>
                </c:pt>
                <c:pt idx="6">
                  <c:v>4.1163388129626222E-2</c:v>
                </c:pt>
                <c:pt idx="7">
                  <c:v>5.8058142552771419E-2</c:v>
                </c:pt>
                <c:pt idx="8">
                  <c:v>4.1735222029664752E-2</c:v>
                </c:pt>
                <c:pt idx="9">
                  <c:v>4.9049943748450009E-2</c:v>
                </c:pt>
                <c:pt idx="10">
                  <c:v>9.1915713581092073E-2</c:v>
                </c:pt>
                <c:pt idx="11">
                  <c:v>7.2502415122789821E-2</c:v>
                </c:pt>
                <c:pt idx="12">
                  <c:v>5.1543351749927878E-2</c:v>
                </c:pt>
                <c:pt idx="13">
                  <c:v>6.4478397180708635E-2</c:v>
                </c:pt>
                <c:pt idx="14">
                  <c:v>6.269557749615659E-2</c:v>
                </c:pt>
                <c:pt idx="15">
                  <c:v>5.8530895639564089E-2</c:v>
                </c:pt>
                <c:pt idx="16">
                  <c:v>7.1609389291977285E-2</c:v>
                </c:pt>
                <c:pt idx="17">
                  <c:v>7.7836663165765568E-2</c:v>
                </c:pt>
                <c:pt idx="18">
                  <c:v>7.9240694053171551E-2</c:v>
                </c:pt>
                <c:pt idx="19">
                  <c:v>8.7891322101312647E-2</c:v>
                </c:pt>
                <c:pt idx="20">
                  <c:v>0.11084179804420066</c:v>
                </c:pt>
                <c:pt idx="21">
                  <c:v>7.4070710238796383E-2</c:v>
                </c:pt>
                <c:pt idx="22">
                  <c:v>8.7785816018723317E-2</c:v>
                </c:pt>
                <c:pt idx="23">
                  <c:v>8.4003790751755139E-2</c:v>
                </c:pt>
                <c:pt idx="24">
                  <c:v>0.10985767091591028</c:v>
                </c:pt>
                <c:pt idx="25">
                  <c:v>0.10561351973343786</c:v>
                </c:pt>
                <c:pt idx="26">
                  <c:v>0.10964506131317875</c:v>
                </c:pt>
                <c:pt idx="27">
                  <c:v>0.10424378651679879</c:v>
                </c:pt>
                <c:pt idx="28">
                  <c:v>0.13250932820055794</c:v>
                </c:pt>
                <c:pt idx="29">
                  <c:v>0.13306338055549194</c:v>
                </c:pt>
                <c:pt idx="30">
                  <c:v>0.10783776443037443</c:v>
                </c:pt>
                <c:pt idx="31">
                  <c:v>0.11181869594753027</c:v>
                </c:pt>
                <c:pt idx="32">
                  <c:v>0.1349303215456526</c:v>
                </c:pt>
                <c:pt idx="33">
                  <c:v>0.12936418787565468</c:v>
                </c:pt>
                <c:pt idx="34">
                  <c:v>0.12223888349853665</c:v>
                </c:pt>
                <c:pt idx="35">
                  <c:v>0.13774628275419101</c:v>
                </c:pt>
                <c:pt idx="36">
                  <c:v>0.14584899294743531</c:v>
                </c:pt>
                <c:pt idx="37">
                  <c:v>0.12252523653431216</c:v>
                </c:pt>
                <c:pt idx="38">
                  <c:v>0.13222270994958596</c:v>
                </c:pt>
                <c:pt idx="39">
                  <c:v>0.16071982042403218</c:v>
                </c:pt>
                <c:pt idx="40">
                  <c:v>0.14309279723351054</c:v>
                </c:pt>
                <c:pt idx="41">
                  <c:v>0.17189226329869103</c:v>
                </c:pt>
                <c:pt idx="42">
                  <c:v>0.13717509384052731</c:v>
                </c:pt>
                <c:pt idx="43">
                  <c:v>0.14846634928890684</c:v>
                </c:pt>
                <c:pt idx="44">
                  <c:v>0.16440953861426938</c:v>
                </c:pt>
                <c:pt idx="45">
                  <c:v>0.14142352263663699</c:v>
                </c:pt>
                <c:pt idx="46">
                  <c:v>0.18036600266511452</c:v>
                </c:pt>
                <c:pt idx="47">
                  <c:v>0.20592157570503258</c:v>
                </c:pt>
                <c:pt idx="48">
                  <c:v>0.19012298198467836</c:v>
                </c:pt>
                <c:pt idx="49">
                  <c:v>0.20013446232382615</c:v>
                </c:pt>
                <c:pt idx="50">
                  <c:v>0.19403150715703715</c:v>
                </c:pt>
                <c:pt idx="51">
                  <c:v>0.17768744858465893</c:v>
                </c:pt>
                <c:pt idx="52">
                  <c:v>0.18269291079540612</c:v>
                </c:pt>
                <c:pt idx="53">
                  <c:v>0.20199695730744349</c:v>
                </c:pt>
                <c:pt idx="54">
                  <c:v>0.19606070846605417</c:v>
                </c:pt>
                <c:pt idx="55">
                  <c:v>0.21571972263087302</c:v>
                </c:pt>
                <c:pt idx="56">
                  <c:v>0.21954799657299584</c:v>
                </c:pt>
                <c:pt idx="57">
                  <c:v>0.22432979236062003</c:v>
                </c:pt>
                <c:pt idx="58">
                  <c:v>0.21966654024707355</c:v>
                </c:pt>
                <c:pt idx="59">
                  <c:v>0.21628375603067684</c:v>
                </c:pt>
                <c:pt idx="60">
                  <c:v>0.23204942058911565</c:v>
                </c:pt>
                <c:pt idx="61">
                  <c:v>0.23269104207934202</c:v>
                </c:pt>
                <c:pt idx="62">
                  <c:v>0.25864575970875475</c:v>
                </c:pt>
                <c:pt idx="63">
                  <c:v>0.23327316117759725</c:v>
                </c:pt>
                <c:pt idx="64">
                  <c:v>0.28302023852215658</c:v>
                </c:pt>
                <c:pt idx="65">
                  <c:v>0.26248709758575905</c:v>
                </c:pt>
                <c:pt idx="66">
                  <c:v>0.26658156291491464</c:v>
                </c:pt>
                <c:pt idx="67">
                  <c:v>0.3151705342026585</c:v>
                </c:pt>
                <c:pt idx="68">
                  <c:v>0.31876377350977153</c:v>
                </c:pt>
                <c:pt idx="69">
                  <c:v>0.30841912343096795</c:v>
                </c:pt>
                <c:pt idx="70">
                  <c:v>0.33661225753611984</c:v>
                </c:pt>
                <c:pt idx="71">
                  <c:v>0.32031939344172394</c:v>
                </c:pt>
                <c:pt idx="72">
                  <c:v>0.32594821506457883</c:v>
                </c:pt>
                <c:pt idx="73">
                  <c:v>0.35928529213706162</c:v>
                </c:pt>
                <c:pt idx="74">
                  <c:v>0.33124475258222713</c:v>
                </c:pt>
                <c:pt idx="75">
                  <c:v>0.34359922917132968</c:v>
                </c:pt>
                <c:pt idx="76">
                  <c:v>0.373097289497202</c:v>
                </c:pt>
                <c:pt idx="77">
                  <c:v>0.3710742271445987</c:v>
                </c:pt>
                <c:pt idx="78">
                  <c:v>0.35458489034906626</c:v>
                </c:pt>
                <c:pt idx="79">
                  <c:v>0.39356763644248094</c:v>
                </c:pt>
                <c:pt idx="80">
                  <c:v>0.37089620188240763</c:v>
                </c:pt>
                <c:pt idx="81">
                  <c:v>0.36121866367944483</c:v>
                </c:pt>
                <c:pt idx="82">
                  <c:v>0.38521008603911816</c:v>
                </c:pt>
                <c:pt idx="83">
                  <c:v>0.41717772956091392</c:v>
                </c:pt>
                <c:pt idx="84">
                  <c:v>0.40240792311647228</c:v>
                </c:pt>
                <c:pt idx="85">
                  <c:v>0.394071938232263</c:v>
                </c:pt>
                <c:pt idx="86">
                  <c:v>0.43122567083992014</c:v>
                </c:pt>
                <c:pt idx="87">
                  <c:v>0.43707842586806611</c:v>
                </c:pt>
                <c:pt idx="88">
                  <c:v>0.47415135610403808</c:v>
                </c:pt>
                <c:pt idx="89">
                  <c:v>0.47608047207664067</c:v>
                </c:pt>
                <c:pt idx="90">
                  <c:v>0.43801564697455725</c:v>
                </c:pt>
                <c:pt idx="91">
                  <c:v>0.44013831670519404</c:v>
                </c:pt>
                <c:pt idx="92">
                  <c:v>0.44119391088056875</c:v>
                </c:pt>
                <c:pt idx="93">
                  <c:v>0.46512985443215771</c:v>
                </c:pt>
                <c:pt idx="94">
                  <c:v>0.46618725992868765</c:v>
                </c:pt>
                <c:pt idx="95">
                  <c:v>0.4778773129204828</c:v>
                </c:pt>
                <c:pt idx="96">
                  <c:v>0.50512202692198438</c:v>
                </c:pt>
                <c:pt idx="97">
                  <c:v>0.49619874443117201</c:v>
                </c:pt>
                <c:pt idx="98">
                  <c:v>0.51233618777375334</c:v>
                </c:pt>
                <c:pt idx="99">
                  <c:v>0.50195911665757853</c:v>
                </c:pt>
                <c:pt idx="100">
                  <c:v>0</c:v>
                </c:pt>
              </c:numCache>
            </c:numRef>
          </c:xVal>
          <c:yVal>
            <c:numRef>
              <c:f>Sheet1!$P$2:$P$102</c:f>
              <c:numCache>
                <c:formatCode>General</c:formatCode>
                <c:ptCount val="101"/>
                <c:pt idx="0">
                  <c:v>0.67178653238431107</c:v>
                </c:pt>
                <c:pt idx="1">
                  <c:v>1.3602767751731004</c:v>
                </c:pt>
                <c:pt idx="2">
                  <c:v>0.59282165503282036</c:v>
                </c:pt>
                <c:pt idx="3">
                  <c:v>0.59635798877327673</c:v>
                </c:pt>
                <c:pt idx="4">
                  <c:v>2.5129964640528346</c:v>
                </c:pt>
                <c:pt idx="5">
                  <c:v>0.65907100234780702</c:v>
                </c:pt>
                <c:pt idx="6">
                  <c:v>0.23312307735431229</c:v>
                </c:pt>
                <c:pt idx="7">
                  <c:v>0.95917940667894019</c:v>
                </c:pt>
                <c:pt idx="8">
                  <c:v>1.5959474705851318</c:v>
                </c:pt>
                <c:pt idx="9">
                  <c:v>1.13058894861639</c:v>
                </c:pt>
                <c:pt idx="10">
                  <c:v>2.7346711549560441</c:v>
                </c:pt>
                <c:pt idx="11">
                  <c:v>2.4950253133942448</c:v>
                </c:pt>
                <c:pt idx="12">
                  <c:v>3.6897963480220533</c:v>
                </c:pt>
                <c:pt idx="13">
                  <c:v>0.74320732849331728</c:v>
                </c:pt>
                <c:pt idx="14">
                  <c:v>3.4636862350624074</c:v>
                </c:pt>
                <c:pt idx="15">
                  <c:v>1.7292891870854428</c:v>
                </c:pt>
                <c:pt idx="16">
                  <c:v>1.1366089484674959</c:v>
                </c:pt>
                <c:pt idx="17">
                  <c:v>0.33083410179181072</c:v>
                </c:pt>
                <c:pt idx="18">
                  <c:v>0.71206345221070189</c:v>
                </c:pt>
                <c:pt idx="19">
                  <c:v>2.131523264337686</c:v>
                </c:pt>
                <c:pt idx="20">
                  <c:v>0.36774509128661254</c:v>
                </c:pt>
                <c:pt idx="21">
                  <c:v>1.1542387198775454</c:v>
                </c:pt>
                <c:pt idx="22">
                  <c:v>1.8796076643882513</c:v>
                </c:pt>
                <c:pt idx="23">
                  <c:v>0.71921484151674275</c:v>
                </c:pt>
                <c:pt idx="24">
                  <c:v>0.65641183796148772</c:v>
                </c:pt>
                <c:pt idx="25">
                  <c:v>0.56731621570727742</c:v>
                </c:pt>
                <c:pt idx="26">
                  <c:v>0.47740251793357391</c:v>
                </c:pt>
                <c:pt idx="27">
                  <c:v>0.53381110955725442</c:v>
                </c:pt>
                <c:pt idx="28">
                  <c:v>1.0807539560464274</c:v>
                </c:pt>
                <c:pt idx="29">
                  <c:v>1.0978448253314759</c:v>
                </c:pt>
                <c:pt idx="30">
                  <c:v>1.395411504223881</c:v>
                </c:pt>
                <c:pt idx="31">
                  <c:v>1.3013331885317316</c:v>
                </c:pt>
                <c:pt idx="32">
                  <c:v>0.4103273209295013</c:v>
                </c:pt>
                <c:pt idx="33">
                  <c:v>1.2115077998293573</c:v>
                </c:pt>
                <c:pt idx="34">
                  <c:v>0.73491090397703585</c:v>
                </c:pt>
                <c:pt idx="35">
                  <c:v>1.5949075703723556</c:v>
                </c:pt>
                <c:pt idx="36">
                  <c:v>1.3652813834874742</c:v>
                </c:pt>
                <c:pt idx="37">
                  <c:v>0.62404015133518997</c:v>
                </c:pt>
                <c:pt idx="38">
                  <c:v>1.8281888615455459</c:v>
                </c:pt>
                <c:pt idx="39">
                  <c:v>0.81657331642047581</c:v>
                </c:pt>
                <c:pt idx="40">
                  <c:v>2.0292543195383685</c:v>
                </c:pt>
                <c:pt idx="41">
                  <c:v>1.0620448682408099</c:v>
                </c:pt>
                <c:pt idx="42">
                  <c:v>0.43125563493761104</c:v>
                </c:pt>
                <c:pt idx="43">
                  <c:v>1.0806659811762998</c:v>
                </c:pt>
                <c:pt idx="44">
                  <c:v>1.0706010434105482</c:v>
                </c:pt>
                <c:pt idx="45">
                  <c:v>2.0203606618125227</c:v>
                </c:pt>
                <c:pt idx="46">
                  <c:v>1.0821161533002155</c:v>
                </c:pt>
                <c:pt idx="47">
                  <c:v>1.183530389992751</c:v>
                </c:pt>
                <c:pt idx="48">
                  <c:v>0.86356586683544634</c:v>
                </c:pt>
                <c:pt idx="49">
                  <c:v>0.98892369452540696</c:v>
                </c:pt>
                <c:pt idx="50">
                  <c:v>0.84903775340728893</c:v>
                </c:pt>
                <c:pt idx="51">
                  <c:v>0.98535590028560927</c:v>
                </c:pt>
                <c:pt idx="52">
                  <c:v>0.98149869006457191</c:v>
                </c:pt>
                <c:pt idx="53">
                  <c:v>1.2820706747247324</c:v>
                </c:pt>
                <c:pt idx="54">
                  <c:v>0.99313748889049114</c:v>
                </c:pt>
                <c:pt idx="55">
                  <c:v>0.86863332374429947</c:v>
                </c:pt>
                <c:pt idx="56">
                  <c:v>0.65968044290988226</c:v>
                </c:pt>
                <c:pt idx="57">
                  <c:v>0.76128061801709956</c:v>
                </c:pt>
                <c:pt idx="58">
                  <c:v>0.75422752610941979</c:v>
                </c:pt>
                <c:pt idx="59">
                  <c:v>1.304693866641109</c:v>
                </c:pt>
                <c:pt idx="60">
                  <c:v>1.0627430417923522</c:v>
                </c:pt>
                <c:pt idx="61">
                  <c:v>0.65961729367010558</c:v>
                </c:pt>
                <c:pt idx="62">
                  <c:v>1.3597146519108751</c:v>
                </c:pt>
                <c:pt idx="63">
                  <c:v>0.89390723527706695</c:v>
                </c:pt>
                <c:pt idx="64">
                  <c:v>0.88137396060080941</c:v>
                </c:pt>
                <c:pt idx="65">
                  <c:v>0.71772776523843285</c:v>
                </c:pt>
                <c:pt idx="66">
                  <c:v>0.94659170537339021</c:v>
                </c:pt>
                <c:pt idx="67">
                  <c:v>1.2289315802708796</c:v>
                </c:pt>
                <c:pt idx="68">
                  <c:v>0.64741170542178073</c:v>
                </c:pt>
                <c:pt idx="69">
                  <c:v>1.1232358766962769</c:v>
                </c:pt>
                <c:pt idx="70">
                  <c:v>1.4271926109033737</c:v>
                </c:pt>
                <c:pt idx="71">
                  <c:v>1.0840481558090929</c:v>
                </c:pt>
                <c:pt idx="72">
                  <c:v>0.66055906544504805</c:v>
                </c:pt>
                <c:pt idx="73">
                  <c:v>0.89418553122039401</c:v>
                </c:pt>
                <c:pt idx="74">
                  <c:v>1.1254129638615846</c:v>
                </c:pt>
                <c:pt idx="75">
                  <c:v>0.85297036100837287</c:v>
                </c:pt>
                <c:pt idx="76">
                  <c:v>0.96446149451169272</c:v>
                </c:pt>
                <c:pt idx="77">
                  <c:v>1.3060494567067933</c:v>
                </c:pt>
                <c:pt idx="78">
                  <c:v>0.92617884575149245</c:v>
                </c:pt>
                <c:pt idx="79">
                  <c:v>0.87033637367996275</c:v>
                </c:pt>
                <c:pt idx="80">
                  <c:v>1.1531121489999563</c:v>
                </c:pt>
                <c:pt idx="81">
                  <c:v>1.2425201817266582</c:v>
                </c:pt>
                <c:pt idx="82">
                  <c:v>1.0120947004156828</c:v>
                </c:pt>
                <c:pt idx="83">
                  <c:v>1.4819103931357553</c:v>
                </c:pt>
                <c:pt idx="84">
                  <c:v>1.1675986367462852</c:v>
                </c:pt>
                <c:pt idx="85">
                  <c:v>0.74687745155256702</c:v>
                </c:pt>
                <c:pt idx="86">
                  <c:v>0.99157995128905296</c:v>
                </c:pt>
                <c:pt idx="87">
                  <c:v>0.64634900524765848</c:v>
                </c:pt>
                <c:pt idx="88">
                  <c:v>0.89339611453521783</c:v>
                </c:pt>
                <c:pt idx="89">
                  <c:v>0.87392509121260142</c:v>
                </c:pt>
                <c:pt idx="90">
                  <c:v>0.91141319806526266</c:v>
                </c:pt>
                <c:pt idx="91">
                  <c:v>1.1270451202252023</c:v>
                </c:pt>
                <c:pt idx="92">
                  <c:v>0.76494391493471225</c:v>
                </c:pt>
                <c:pt idx="93">
                  <c:v>1.2460081442462276</c:v>
                </c:pt>
                <c:pt idx="94">
                  <c:v>0.83474397884976004</c:v>
                </c:pt>
                <c:pt idx="95">
                  <c:v>0.8917248201782757</c:v>
                </c:pt>
                <c:pt idx="96">
                  <c:v>0.96566186697838241</c:v>
                </c:pt>
                <c:pt idx="97">
                  <c:v>1.2442586300672793</c:v>
                </c:pt>
                <c:pt idx="98">
                  <c:v>1.3897658714147358</c:v>
                </c:pt>
                <c:pt idx="99">
                  <c:v>1.0092393729058509</c:v>
                </c:pt>
              </c:numCache>
            </c:numRef>
          </c:yVal>
          <c:smooth val="0"/>
          <c:extLst>
            <c:ext xmlns:c16="http://schemas.microsoft.com/office/drawing/2014/chart" uri="{C3380CC4-5D6E-409C-BE32-E72D297353CC}">
              <c16:uniqueId val="{00000001-BC2A-4751-B4A1-263D16F177CE}"/>
            </c:ext>
          </c:extLst>
        </c:ser>
        <c:dLbls>
          <c:showLegendKey val="0"/>
          <c:showVal val="0"/>
          <c:showCatName val="0"/>
          <c:showSerName val="0"/>
          <c:showPercent val="0"/>
          <c:showBubbleSize val="0"/>
        </c:dLbls>
        <c:axId val="495771008"/>
        <c:axId val="495771336"/>
      </c:scatterChart>
      <c:valAx>
        <c:axId val="495771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5771336"/>
        <c:crosses val="autoZero"/>
        <c:crossBetween val="midCat"/>
      </c:valAx>
      <c:valAx>
        <c:axId val="495771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57710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48CA875-2422-4061-88D1-8EC34A098853}"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7FB9B364-2D18-403F-AF14-F1653AD9459D}">
      <dgm:prSet/>
      <dgm:spPr/>
      <dgm:t>
        <a:bodyPr/>
        <a:lstStyle/>
        <a:p>
          <a:r>
            <a:rPr lang="en-US"/>
            <a:t>Genetic</a:t>
          </a:r>
        </a:p>
      </dgm:t>
    </dgm:pt>
    <dgm:pt modelId="{983A2557-77AF-4E1E-81E8-2C8F68630177}" type="parTrans" cxnId="{3B9BF512-30FC-4246-B47A-3E12BF2E993C}">
      <dgm:prSet/>
      <dgm:spPr/>
      <dgm:t>
        <a:bodyPr/>
        <a:lstStyle/>
        <a:p>
          <a:endParaRPr lang="en-US"/>
        </a:p>
      </dgm:t>
    </dgm:pt>
    <dgm:pt modelId="{3190FD6A-6975-4D38-AB0E-690C73986B67}" type="sibTrans" cxnId="{3B9BF512-30FC-4246-B47A-3E12BF2E993C}">
      <dgm:prSet/>
      <dgm:spPr/>
      <dgm:t>
        <a:bodyPr/>
        <a:lstStyle/>
        <a:p>
          <a:endParaRPr lang="en-US"/>
        </a:p>
      </dgm:t>
    </dgm:pt>
    <dgm:pt modelId="{6950B781-FF17-4922-9FF7-D09CC1909FF9}">
      <dgm:prSet/>
      <dgm:spPr/>
      <dgm:t>
        <a:bodyPr/>
        <a:lstStyle/>
        <a:p>
          <a:r>
            <a:rPr lang="en-US"/>
            <a:t>Genomic </a:t>
          </a:r>
        </a:p>
      </dgm:t>
    </dgm:pt>
    <dgm:pt modelId="{66253AA1-B7C7-48C7-A12A-2A9F31F640DA}" type="parTrans" cxnId="{2F5D2F47-4982-43D4-B5C0-D558E9899886}">
      <dgm:prSet/>
      <dgm:spPr/>
      <dgm:t>
        <a:bodyPr/>
        <a:lstStyle/>
        <a:p>
          <a:endParaRPr lang="en-US"/>
        </a:p>
      </dgm:t>
    </dgm:pt>
    <dgm:pt modelId="{B7AA09ED-D176-498B-AE71-650928DE9301}" type="sibTrans" cxnId="{2F5D2F47-4982-43D4-B5C0-D558E9899886}">
      <dgm:prSet/>
      <dgm:spPr/>
      <dgm:t>
        <a:bodyPr/>
        <a:lstStyle/>
        <a:p>
          <a:endParaRPr lang="en-US"/>
        </a:p>
      </dgm:t>
    </dgm:pt>
    <dgm:pt modelId="{160CE5AD-9811-4AF9-9AAF-1CBC7019A6E9}">
      <dgm:prSet/>
      <dgm:spPr/>
      <dgm:t>
        <a:bodyPr/>
        <a:lstStyle/>
        <a:p>
          <a:r>
            <a:rPr lang="en-US"/>
            <a:t>Proteomic</a:t>
          </a:r>
        </a:p>
      </dgm:t>
    </dgm:pt>
    <dgm:pt modelId="{04D04867-075E-497E-88BB-7336AD156F64}" type="parTrans" cxnId="{C6C0A3A8-92A9-499C-864A-CA46882CE7AE}">
      <dgm:prSet/>
      <dgm:spPr/>
      <dgm:t>
        <a:bodyPr/>
        <a:lstStyle/>
        <a:p>
          <a:endParaRPr lang="en-US"/>
        </a:p>
      </dgm:t>
    </dgm:pt>
    <dgm:pt modelId="{13415FDB-5E47-4BDE-ACFB-238BFB6A162C}" type="sibTrans" cxnId="{C6C0A3A8-92A9-499C-864A-CA46882CE7AE}">
      <dgm:prSet/>
      <dgm:spPr/>
      <dgm:t>
        <a:bodyPr/>
        <a:lstStyle/>
        <a:p>
          <a:endParaRPr lang="en-US"/>
        </a:p>
      </dgm:t>
    </dgm:pt>
    <dgm:pt modelId="{DED94AE2-1F06-46BB-BF19-F2E5B538021B}">
      <dgm:prSet/>
      <dgm:spPr/>
      <dgm:t>
        <a:bodyPr/>
        <a:lstStyle/>
        <a:p>
          <a:r>
            <a:rPr lang="en-US"/>
            <a:t>Metabolomic</a:t>
          </a:r>
        </a:p>
      </dgm:t>
    </dgm:pt>
    <dgm:pt modelId="{0081D066-2F3A-44D9-A8BC-2D6E8CCA4810}" type="parTrans" cxnId="{57797A2E-B70C-446D-99AD-D28AEA86D65D}">
      <dgm:prSet/>
      <dgm:spPr/>
      <dgm:t>
        <a:bodyPr/>
        <a:lstStyle/>
        <a:p>
          <a:endParaRPr lang="en-US"/>
        </a:p>
      </dgm:t>
    </dgm:pt>
    <dgm:pt modelId="{36340829-EBAD-47A9-9937-D2E3234EDCCA}" type="sibTrans" cxnId="{57797A2E-B70C-446D-99AD-D28AEA86D65D}">
      <dgm:prSet/>
      <dgm:spPr/>
      <dgm:t>
        <a:bodyPr/>
        <a:lstStyle/>
        <a:p>
          <a:endParaRPr lang="en-US"/>
        </a:p>
      </dgm:t>
    </dgm:pt>
    <dgm:pt modelId="{CBC3B9E6-5B7B-472E-84DD-D412868C095A}">
      <dgm:prSet/>
      <dgm:spPr/>
      <dgm:t>
        <a:bodyPr/>
        <a:lstStyle/>
        <a:p>
          <a:r>
            <a:rPr lang="en-US"/>
            <a:t>Epigenetic</a:t>
          </a:r>
        </a:p>
      </dgm:t>
    </dgm:pt>
    <dgm:pt modelId="{CE7CD77D-D42D-4FBC-B806-712CA2BCD4A5}" type="parTrans" cxnId="{2FC140F2-B9C0-491A-8949-61B0A46DF4EC}">
      <dgm:prSet/>
      <dgm:spPr/>
      <dgm:t>
        <a:bodyPr/>
        <a:lstStyle/>
        <a:p>
          <a:endParaRPr lang="en-US"/>
        </a:p>
      </dgm:t>
    </dgm:pt>
    <dgm:pt modelId="{47261737-2F48-4A7B-898C-9163D0118E7E}" type="sibTrans" cxnId="{2FC140F2-B9C0-491A-8949-61B0A46DF4EC}">
      <dgm:prSet/>
      <dgm:spPr/>
      <dgm:t>
        <a:bodyPr/>
        <a:lstStyle/>
        <a:p>
          <a:endParaRPr lang="en-US"/>
        </a:p>
      </dgm:t>
    </dgm:pt>
    <dgm:pt modelId="{83B3A434-6CEA-497F-9598-2055C953B475}" type="pres">
      <dgm:prSet presAssocID="{C48CA875-2422-4061-88D1-8EC34A098853}" presName="vert0" presStyleCnt="0">
        <dgm:presLayoutVars>
          <dgm:dir/>
          <dgm:animOne val="branch"/>
          <dgm:animLvl val="lvl"/>
        </dgm:presLayoutVars>
      </dgm:prSet>
      <dgm:spPr/>
    </dgm:pt>
    <dgm:pt modelId="{D764C700-D20D-4D2C-9E83-C9DEABE10955}" type="pres">
      <dgm:prSet presAssocID="{7FB9B364-2D18-403F-AF14-F1653AD9459D}" presName="thickLine" presStyleLbl="alignNode1" presStyleIdx="0" presStyleCnt="5"/>
      <dgm:spPr/>
    </dgm:pt>
    <dgm:pt modelId="{FD9AC338-1858-4317-89B2-C7E0918C9810}" type="pres">
      <dgm:prSet presAssocID="{7FB9B364-2D18-403F-AF14-F1653AD9459D}" presName="horz1" presStyleCnt="0"/>
      <dgm:spPr/>
    </dgm:pt>
    <dgm:pt modelId="{96B79FB2-3D2E-4D67-B3D9-B4DE4E8301B2}" type="pres">
      <dgm:prSet presAssocID="{7FB9B364-2D18-403F-AF14-F1653AD9459D}" presName="tx1" presStyleLbl="revTx" presStyleIdx="0" presStyleCnt="5"/>
      <dgm:spPr/>
    </dgm:pt>
    <dgm:pt modelId="{03DEA474-2205-4138-A4AC-3E01E2F42ED6}" type="pres">
      <dgm:prSet presAssocID="{7FB9B364-2D18-403F-AF14-F1653AD9459D}" presName="vert1" presStyleCnt="0"/>
      <dgm:spPr/>
    </dgm:pt>
    <dgm:pt modelId="{B967ED2D-0BF4-4A7C-81F4-C4366892AD15}" type="pres">
      <dgm:prSet presAssocID="{6950B781-FF17-4922-9FF7-D09CC1909FF9}" presName="thickLine" presStyleLbl="alignNode1" presStyleIdx="1" presStyleCnt="5"/>
      <dgm:spPr/>
    </dgm:pt>
    <dgm:pt modelId="{274B7D2E-AEBB-4C66-9C23-E8BCA16F6371}" type="pres">
      <dgm:prSet presAssocID="{6950B781-FF17-4922-9FF7-D09CC1909FF9}" presName="horz1" presStyleCnt="0"/>
      <dgm:spPr/>
    </dgm:pt>
    <dgm:pt modelId="{570796E4-3325-4256-BFF3-46D58EE45535}" type="pres">
      <dgm:prSet presAssocID="{6950B781-FF17-4922-9FF7-D09CC1909FF9}" presName="tx1" presStyleLbl="revTx" presStyleIdx="1" presStyleCnt="5"/>
      <dgm:spPr/>
    </dgm:pt>
    <dgm:pt modelId="{B5C954B5-90E3-4DE8-A49F-5A5EDECFF2AC}" type="pres">
      <dgm:prSet presAssocID="{6950B781-FF17-4922-9FF7-D09CC1909FF9}" presName="vert1" presStyleCnt="0"/>
      <dgm:spPr/>
    </dgm:pt>
    <dgm:pt modelId="{E56B64DC-7B25-466B-A1C7-72706E4BDA7C}" type="pres">
      <dgm:prSet presAssocID="{160CE5AD-9811-4AF9-9AAF-1CBC7019A6E9}" presName="thickLine" presStyleLbl="alignNode1" presStyleIdx="2" presStyleCnt="5"/>
      <dgm:spPr/>
    </dgm:pt>
    <dgm:pt modelId="{5374CE90-1C86-408F-AE3D-0F28E7B3746D}" type="pres">
      <dgm:prSet presAssocID="{160CE5AD-9811-4AF9-9AAF-1CBC7019A6E9}" presName="horz1" presStyleCnt="0"/>
      <dgm:spPr/>
    </dgm:pt>
    <dgm:pt modelId="{2C9D3A83-0C5D-46EA-8D20-397366BDD48A}" type="pres">
      <dgm:prSet presAssocID="{160CE5AD-9811-4AF9-9AAF-1CBC7019A6E9}" presName="tx1" presStyleLbl="revTx" presStyleIdx="2" presStyleCnt="5"/>
      <dgm:spPr/>
    </dgm:pt>
    <dgm:pt modelId="{C2356518-CFDC-4CF5-AC2A-6D7CD8DF0D64}" type="pres">
      <dgm:prSet presAssocID="{160CE5AD-9811-4AF9-9AAF-1CBC7019A6E9}" presName="vert1" presStyleCnt="0"/>
      <dgm:spPr/>
    </dgm:pt>
    <dgm:pt modelId="{3A945930-FBDD-4A69-8BFD-6BEEEBD2FCF2}" type="pres">
      <dgm:prSet presAssocID="{DED94AE2-1F06-46BB-BF19-F2E5B538021B}" presName="thickLine" presStyleLbl="alignNode1" presStyleIdx="3" presStyleCnt="5"/>
      <dgm:spPr/>
    </dgm:pt>
    <dgm:pt modelId="{D0112826-7966-458D-AEF9-77154A2B62B8}" type="pres">
      <dgm:prSet presAssocID="{DED94AE2-1F06-46BB-BF19-F2E5B538021B}" presName="horz1" presStyleCnt="0"/>
      <dgm:spPr/>
    </dgm:pt>
    <dgm:pt modelId="{B9CF6A00-A883-4451-8E22-96C50E9271A5}" type="pres">
      <dgm:prSet presAssocID="{DED94AE2-1F06-46BB-BF19-F2E5B538021B}" presName="tx1" presStyleLbl="revTx" presStyleIdx="3" presStyleCnt="5"/>
      <dgm:spPr/>
    </dgm:pt>
    <dgm:pt modelId="{0E95BADA-A524-424A-8E49-0389614D8B00}" type="pres">
      <dgm:prSet presAssocID="{DED94AE2-1F06-46BB-BF19-F2E5B538021B}" presName="vert1" presStyleCnt="0"/>
      <dgm:spPr/>
    </dgm:pt>
    <dgm:pt modelId="{4B0FD348-8A09-493B-80AB-F1E599465AA2}" type="pres">
      <dgm:prSet presAssocID="{CBC3B9E6-5B7B-472E-84DD-D412868C095A}" presName="thickLine" presStyleLbl="alignNode1" presStyleIdx="4" presStyleCnt="5"/>
      <dgm:spPr/>
    </dgm:pt>
    <dgm:pt modelId="{5406912C-2520-411D-9EB8-1F843E4F6A15}" type="pres">
      <dgm:prSet presAssocID="{CBC3B9E6-5B7B-472E-84DD-D412868C095A}" presName="horz1" presStyleCnt="0"/>
      <dgm:spPr/>
    </dgm:pt>
    <dgm:pt modelId="{618E5BCC-C5D8-4923-95E9-87B60138B7C8}" type="pres">
      <dgm:prSet presAssocID="{CBC3B9E6-5B7B-472E-84DD-D412868C095A}" presName="tx1" presStyleLbl="revTx" presStyleIdx="4" presStyleCnt="5"/>
      <dgm:spPr/>
    </dgm:pt>
    <dgm:pt modelId="{DC8D4C06-1F14-4A06-AFE6-9154FC4CCCF4}" type="pres">
      <dgm:prSet presAssocID="{CBC3B9E6-5B7B-472E-84DD-D412868C095A}" presName="vert1" presStyleCnt="0"/>
      <dgm:spPr/>
    </dgm:pt>
  </dgm:ptLst>
  <dgm:cxnLst>
    <dgm:cxn modelId="{EE449503-AF69-4F09-9697-DE93B4E2FD4A}" type="presOf" srcId="{CBC3B9E6-5B7B-472E-84DD-D412868C095A}" destId="{618E5BCC-C5D8-4923-95E9-87B60138B7C8}" srcOrd="0" destOrd="0" presId="urn:microsoft.com/office/officeart/2008/layout/LinedList"/>
    <dgm:cxn modelId="{3B9BF512-30FC-4246-B47A-3E12BF2E993C}" srcId="{C48CA875-2422-4061-88D1-8EC34A098853}" destId="{7FB9B364-2D18-403F-AF14-F1653AD9459D}" srcOrd="0" destOrd="0" parTransId="{983A2557-77AF-4E1E-81E8-2C8F68630177}" sibTransId="{3190FD6A-6975-4D38-AB0E-690C73986B67}"/>
    <dgm:cxn modelId="{57797A2E-B70C-446D-99AD-D28AEA86D65D}" srcId="{C48CA875-2422-4061-88D1-8EC34A098853}" destId="{DED94AE2-1F06-46BB-BF19-F2E5B538021B}" srcOrd="3" destOrd="0" parTransId="{0081D066-2F3A-44D9-A8BC-2D6E8CCA4810}" sibTransId="{36340829-EBAD-47A9-9937-D2E3234EDCCA}"/>
    <dgm:cxn modelId="{82AC3138-61AF-4300-A532-FA5886D800D1}" type="presOf" srcId="{7FB9B364-2D18-403F-AF14-F1653AD9459D}" destId="{96B79FB2-3D2E-4D67-B3D9-B4DE4E8301B2}" srcOrd="0" destOrd="0" presId="urn:microsoft.com/office/officeart/2008/layout/LinedList"/>
    <dgm:cxn modelId="{2F5D2F47-4982-43D4-B5C0-D558E9899886}" srcId="{C48CA875-2422-4061-88D1-8EC34A098853}" destId="{6950B781-FF17-4922-9FF7-D09CC1909FF9}" srcOrd="1" destOrd="0" parTransId="{66253AA1-B7C7-48C7-A12A-2A9F31F640DA}" sibTransId="{B7AA09ED-D176-498B-AE71-650928DE9301}"/>
    <dgm:cxn modelId="{CE70334D-2399-49E8-AFAC-C981DF49E829}" type="presOf" srcId="{6950B781-FF17-4922-9FF7-D09CC1909FF9}" destId="{570796E4-3325-4256-BFF3-46D58EE45535}" srcOrd="0" destOrd="0" presId="urn:microsoft.com/office/officeart/2008/layout/LinedList"/>
    <dgm:cxn modelId="{C6C0A3A8-92A9-499C-864A-CA46882CE7AE}" srcId="{C48CA875-2422-4061-88D1-8EC34A098853}" destId="{160CE5AD-9811-4AF9-9AAF-1CBC7019A6E9}" srcOrd="2" destOrd="0" parTransId="{04D04867-075E-497E-88BB-7336AD156F64}" sibTransId="{13415FDB-5E47-4BDE-ACFB-238BFB6A162C}"/>
    <dgm:cxn modelId="{915D7BB3-C993-47FF-8ABE-414BB62BFB75}" type="presOf" srcId="{160CE5AD-9811-4AF9-9AAF-1CBC7019A6E9}" destId="{2C9D3A83-0C5D-46EA-8D20-397366BDD48A}" srcOrd="0" destOrd="0" presId="urn:microsoft.com/office/officeart/2008/layout/LinedList"/>
    <dgm:cxn modelId="{971151C3-C5CF-4434-AAA9-B82C3B1B1C60}" type="presOf" srcId="{DED94AE2-1F06-46BB-BF19-F2E5B538021B}" destId="{B9CF6A00-A883-4451-8E22-96C50E9271A5}" srcOrd="0" destOrd="0" presId="urn:microsoft.com/office/officeart/2008/layout/LinedList"/>
    <dgm:cxn modelId="{DB2D0FE1-3D27-4D71-B61C-E7390F982BAA}" type="presOf" srcId="{C48CA875-2422-4061-88D1-8EC34A098853}" destId="{83B3A434-6CEA-497F-9598-2055C953B475}" srcOrd="0" destOrd="0" presId="urn:microsoft.com/office/officeart/2008/layout/LinedList"/>
    <dgm:cxn modelId="{2FC140F2-B9C0-491A-8949-61B0A46DF4EC}" srcId="{C48CA875-2422-4061-88D1-8EC34A098853}" destId="{CBC3B9E6-5B7B-472E-84DD-D412868C095A}" srcOrd="4" destOrd="0" parTransId="{CE7CD77D-D42D-4FBC-B806-712CA2BCD4A5}" sibTransId="{47261737-2F48-4A7B-898C-9163D0118E7E}"/>
    <dgm:cxn modelId="{29B5B1C9-A38C-4FFD-BA4B-51DF5837EA1F}" type="presParOf" srcId="{83B3A434-6CEA-497F-9598-2055C953B475}" destId="{D764C700-D20D-4D2C-9E83-C9DEABE10955}" srcOrd="0" destOrd="0" presId="urn:microsoft.com/office/officeart/2008/layout/LinedList"/>
    <dgm:cxn modelId="{42CFAC1F-5EE2-4972-93E3-B24E504A62C7}" type="presParOf" srcId="{83B3A434-6CEA-497F-9598-2055C953B475}" destId="{FD9AC338-1858-4317-89B2-C7E0918C9810}" srcOrd="1" destOrd="0" presId="urn:microsoft.com/office/officeart/2008/layout/LinedList"/>
    <dgm:cxn modelId="{2600ECDA-4060-4192-AEC8-A2DC21276B45}" type="presParOf" srcId="{FD9AC338-1858-4317-89B2-C7E0918C9810}" destId="{96B79FB2-3D2E-4D67-B3D9-B4DE4E8301B2}" srcOrd="0" destOrd="0" presId="urn:microsoft.com/office/officeart/2008/layout/LinedList"/>
    <dgm:cxn modelId="{4CAF09FB-BE75-453E-B900-632CE47AC60C}" type="presParOf" srcId="{FD9AC338-1858-4317-89B2-C7E0918C9810}" destId="{03DEA474-2205-4138-A4AC-3E01E2F42ED6}" srcOrd="1" destOrd="0" presId="urn:microsoft.com/office/officeart/2008/layout/LinedList"/>
    <dgm:cxn modelId="{A65F0A60-FB67-4339-8329-FBC13DDD07E2}" type="presParOf" srcId="{83B3A434-6CEA-497F-9598-2055C953B475}" destId="{B967ED2D-0BF4-4A7C-81F4-C4366892AD15}" srcOrd="2" destOrd="0" presId="urn:microsoft.com/office/officeart/2008/layout/LinedList"/>
    <dgm:cxn modelId="{765A26F2-15D6-4545-A467-0AF5C5113F52}" type="presParOf" srcId="{83B3A434-6CEA-497F-9598-2055C953B475}" destId="{274B7D2E-AEBB-4C66-9C23-E8BCA16F6371}" srcOrd="3" destOrd="0" presId="urn:microsoft.com/office/officeart/2008/layout/LinedList"/>
    <dgm:cxn modelId="{B11995C3-F00F-492F-B531-12B01258E30B}" type="presParOf" srcId="{274B7D2E-AEBB-4C66-9C23-E8BCA16F6371}" destId="{570796E4-3325-4256-BFF3-46D58EE45535}" srcOrd="0" destOrd="0" presId="urn:microsoft.com/office/officeart/2008/layout/LinedList"/>
    <dgm:cxn modelId="{BCC186AE-8A47-4B44-9ED7-5C222468389B}" type="presParOf" srcId="{274B7D2E-AEBB-4C66-9C23-E8BCA16F6371}" destId="{B5C954B5-90E3-4DE8-A49F-5A5EDECFF2AC}" srcOrd="1" destOrd="0" presId="urn:microsoft.com/office/officeart/2008/layout/LinedList"/>
    <dgm:cxn modelId="{15D5DE7F-7971-4877-AC89-BE23D3E4813A}" type="presParOf" srcId="{83B3A434-6CEA-497F-9598-2055C953B475}" destId="{E56B64DC-7B25-466B-A1C7-72706E4BDA7C}" srcOrd="4" destOrd="0" presId="urn:microsoft.com/office/officeart/2008/layout/LinedList"/>
    <dgm:cxn modelId="{955DEF08-1792-4E9E-ABFD-21ADE0A55DB9}" type="presParOf" srcId="{83B3A434-6CEA-497F-9598-2055C953B475}" destId="{5374CE90-1C86-408F-AE3D-0F28E7B3746D}" srcOrd="5" destOrd="0" presId="urn:microsoft.com/office/officeart/2008/layout/LinedList"/>
    <dgm:cxn modelId="{E255FAC8-2055-4044-A5CF-D2D8C663884B}" type="presParOf" srcId="{5374CE90-1C86-408F-AE3D-0F28E7B3746D}" destId="{2C9D3A83-0C5D-46EA-8D20-397366BDD48A}" srcOrd="0" destOrd="0" presId="urn:microsoft.com/office/officeart/2008/layout/LinedList"/>
    <dgm:cxn modelId="{C65DDB04-992B-49B9-8BFF-17773EE7569F}" type="presParOf" srcId="{5374CE90-1C86-408F-AE3D-0F28E7B3746D}" destId="{C2356518-CFDC-4CF5-AC2A-6D7CD8DF0D64}" srcOrd="1" destOrd="0" presId="urn:microsoft.com/office/officeart/2008/layout/LinedList"/>
    <dgm:cxn modelId="{8DAB0211-4526-466B-A64C-160F8D33C764}" type="presParOf" srcId="{83B3A434-6CEA-497F-9598-2055C953B475}" destId="{3A945930-FBDD-4A69-8BFD-6BEEEBD2FCF2}" srcOrd="6" destOrd="0" presId="urn:microsoft.com/office/officeart/2008/layout/LinedList"/>
    <dgm:cxn modelId="{BCE74956-01F1-410A-B7D9-D258D1762FCA}" type="presParOf" srcId="{83B3A434-6CEA-497F-9598-2055C953B475}" destId="{D0112826-7966-458D-AEF9-77154A2B62B8}" srcOrd="7" destOrd="0" presId="urn:microsoft.com/office/officeart/2008/layout/LinedList"/>
    <dgm:cxn modelId="{B1EE0350-93DC-43BB-B8B1-D8B266A8A71A}" type="presParOf" srcId="{D0112826-7966-458D-AEF9-77154A2B62B8}" destId="{B9CF6A00-A883-4451-8E22-96C50E9271A5}" srcOrd="0" destOrd="0" presId="urn:microsoft.com/office/officeart/2008/layout/LinedList"/>
    <dgm:cxn modelId="{3AF5485D-254A-4C03-BF72-13353687A76A}" type="presParOf" srcId="{D0112826-7966-458D-AEF9-77154A2B62B8}" destId="{0E95BADA-A524-424A-8E49-0389614D8B00}" srcOrd="1" destOrd="0" presId="urn:microsoft.com/office/officeart/2008/layout/LinedList"/>
    <dgm:cxn modelId="{160311C0-AC5B-4DA5-BFB9-E47D7711A1CB}" type="presParOf" srcId="{83B3A434-6CEA-497F-9598-2055C953B475}" destId="{4B0FD348-8A09-493B-80AB-F1E599465AA2}" srcOrd="8" destOrd="0" presId="urn:microsoft.com/office/officeart/2008/layout/LinedList"/>
    <dgm:cxn modelId="{9AB1AFC9-3758-4EB5-BAD5-2A4AB3A4384F}" type="presParOf" srcId="{83B3A434-6CEA-497F-9598-2055C953B475}" destId="{5406912C-2520-411D-9EB8-1F843E4F6A15}" srcOrd="9" destOrd="0" presId="urn:microsoft.com/office/officeart/2008/layout/LinedList"/>
    <dgm:cxn modelId="{D429B45E-E73A-424B-851A-B28DE28F12EB}" type="presParOf" srcId="{5406912C-2520-411D-9EB8-1F843E4F6A15}" destId="{618E5BCC-C5D8-4923-95E9-87B60138B7C8}" srcOrd="0" destOrd="0" presId="urn:microsoft.com/office/officeart/2008/layout/LinedList"/>
    <dgm:cxn modelId="{F2A1A646-D9F4-4C66-AA3D-A07803F879F0}" type="presParOf" srcId="{5406912C-2520-411D-9EB8-1F843E4F6A15}" destId="{DC8D4C06-1F14-4A06-AFE6-9154FC4CCC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7676C-4FFD-449C-B6CF-2AF0900CDAA0}"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D27E5647-1F7F-488B-8C4F-1445E51BB0EF}">
      <dgm:prSet/>
      <dgm:spPr/>
      <dgm:t>
        <a:bodyPr/>
        <a:lstStyle/>
        <a:p>
          <a:r>
            <a:rPr lang="en-US"/>
            <a:t>Serum</a:t>
          </a:r>
        </a:p>
      </dgm:t>
    </dgm:pt>
    <dgm:pt modelId="{8F30056D-412F-4542-9610-DC88B6738E79}" type="parTrans" cxnId="{410E6B70-DF0F-409E-8B57-F19EC0C000D2}">
      <dgm:prSet/>
      <dgm:spPr/>
      <dgm:t>
        <a:bodyPr/>
        <a:lstStyle/>
        <a:p>
          <a:endParaRPr lang="en-US"/>
        </a:p>
      </dgm:t>
    </dgm:pt>
    <dgm:pt modelId="{A40B1F46-D0C8-4324-AD31-4758F616560B}" type="sibTrans" cxnId="{410E6B70-DF0F-409E-8B57-F19EC0C000D2}">
      <dgm:prSet/>
      <dgm:spPr/>
      <dgm:t>
        <a:bodyPr/>
        <a:lstStyle/>
        <a:p>
          <a:endParaRPr lang="en-US"/>
        </a:p>
      </dgm:t>
    </dgm:pt>
    <dgm:pt modelId="{DA8BDFF0-4462-427E-AC26-7998BC7CCC06}">
      <dgm:prSet/>
      <dgm:spPr/>
      <dgm:t>
        <a:bodyPr/>
        <a:lstStyle/>
        <a:p>
          <a:r>
            <a:rPr lang="en-US"/>
            <a:t>Urine</a:t>
          </a:r>
        </a:p>
      </dgm:t>
    </dgm:pt>
    <dgm:pt modelId="{52075AA7-D5DA-4C87-A982-75B5C90F587A}" type="parTrans" cxnId="{344A2042-B173-437B-8DC9-5E79C41E4C47}">
      <dgm:prSet/>
      <dgm:spPr/>
      <dgm:t>
        <a:bodyPr/>
        <a:lstStyle/>
        <a:p>
          <a:endParaRPr lang="en-US"/>
        </a:p>
      </dgm:t>
    </dgm:pt>
    <dgm:pt modelId="{FA018155-1A12-4BBD-A40D-0DD6C0878EC6}" type="sibTrans" cxnId="{344A2042-B173-437B-8DC9-5E79C41E4C47}">
      <dgm:prSet/>
      <dgm:spPr/>
      <dgm:t>
        <a:bodyPr/>
        <a:lstStyle/>
        <a:p>
          <a:endParaRPr lang="en-US"/>
        </a:p>
      </dgm:t>
    </dgm:pt>
    <dgm:pt modelId="{8706E5DF-E05A-4E0B-9052-82B5800388E9}">
      <dgm:prSet/>
      <dgm:spPr/>
      <dgm:t>
        <a:bodyPr/>
        <a:lstStyle/>
        <a:p>
          <a:r>
            <a:rPr lang="en-US"/>
            <a:t>Breath</a:t>
          </a:r>
        </a:p>
      </dgm:t>
    </dgm:pt>
    <dgm:pt modelId="{61F9A46B-7360-49A1-B617-19193C68B1D0}" type="parTrans" cxnId="{37DF9223-5334-4C83-8407-911CA7295691}">
      <dgm:prSet/>
      <dgm:spPr/>
      <dgm:t>
        <a:bodyPr/>
        <a:lstStyle/>
        <a:p>
          <a:endParaRPr lang="en-US"/>
        </a:p>
      </dgm:t>
    </dgm:pt>
    <dgm:pt modelId="{3034BB35-76C4-4DEC-A444-483D452C5AE2}" type="sibTrans" cxnId="{37DF9223-5334-4C83-8407-911CA7295691}">
      <dgm:prSet/>
      <dgm:spPr/>
      <dgm:t>
        <a:bodyPr/>
        <a:lstStyle/>
        <a:p>
          <a:endParaRPr lang="en-US"/>
        </a:p>
      </dgm:t>
    </dgm:pt>
    <dgm:pt modelId="{57609119-A5B5-44CE-9068-74AADA544123}">
      <dgm:prSet/>
      <dgm:spPr/>
      <dgm:t>
        <a:bodyPr/>
        <a:lstStyle/>
        <a:p>
          <a:r>
            <a:rPr lang="en-US"/>
            <a:t>Saliva</a:t>
          </a:r>
        </a:p>
      </dgm:t>
    </dgm:pt>
    <dgm:pt modelId="{156E8F2D-7F29-479D-BB23-A3B3529344A7}" type="parTrans" cxnId="{913B6270-5685-46B3-A68E-84BF95E19693}">
      <dgm:prSet/>
      <dgm:spPr/>
      <dgm:t>
        <a:bodyPr/>
        <a:lstStyle/>
        <a:p>
          <a:endParaRPr lang="en-US"/>
        </a:p>
      </dgm:t>
    </dgm:pt>
    <dgm:pt modelId="{FFF36898-3A7C-4B7D-8529-BB166EE97FA1}" type="sibTrans" cxnId="{913B6270-5685-46B3-A68E-84BF95E19693}">
      <dgm:prSet/>
      <dgm:spPr/>
      <dgm:t>
        <a:bodyPr/>
        <a:lstStyle/>
        <a:p>
          <a:endParaRPr lang="en-US"/>
        </a:p>
      </dgm:t>
    </dgm:pt>
    <dgm:pt modelId="{5E658572-83D6-4846-997C-F703AB82DA74}">
      <dgm:prSet/>
      <dgm:spPr/>
      <dgm:t>
        <a:bodyPr/>
        <a:lstStyle/>
        <a:p>
          <a:r>
            <a:rPr lang="en-US"/>
            <a:t>Blood</a:t>
          </a:r>
        </a:p>
      </dgm:t>
    </dgm:pt>
    <dgm:pt modelId="{14038E5A-D9A5-4970-8BEE-A38D07D6D344}" type="parTrans" cxnId="{EC567A9E-F130-49D3-8C9A-7690475E2765}">
      <dgm:prSet/>
      <dgm:spPr/>
      <dgm:t>
        <a:bodyPr/>
        <a:lstStyle/>
        <a:p>
          <a:endParaRPr lang="en-US"/>
        </a:p>
      </dgm:t>
    </dgm:pt>
    <dgm:pt modelId="{B738C242-DAC3-40E4-8D9F-171E6D7C559A}" type="sibTrans" cxnId="{EC567A9E-F130-49D3-8C9A-7690475E2765}">
      <dgm:prSet/>
      <dgm:spPr/>
      <dgm:t>
        <a:bodyPr/>
        <a:lstStyle/>
        <a:p>
          <a:endParaRPr lang="en-US"/>
        </a:p>
      </dgm:t>
    </dgm:pt>
    <dgm:pt modelId="{AFD6F66D-DA3D-4D35-AB29-0B64BBE400EC}">
      <dgm:prSet/>
      <dgm:spPr/>
      <dgm:t>
        <a:bodyPr/>
        <a:lstStyle/>
        <a:p>
          <a:r>
            <a:rPr lang="en-US"/>
            <a:t>Fecal</a:t>
          </a:r>
        </a:p>
      </dgm:t>
    </dgm:pt>
    <dgm:pt modelId="{8EFBE525-9C93-452B-ACC2-AE76A575FF4A}" type="parTrans" cxnId="{D5D8A5E5-7C2E-4146-9F6F-C104631E3F93}">
      <dgm:prSet/>
      <dgm:spPr/>
      <dgm:t>
        <a:bodyPr/>
        <a:lstStyle/>
        <a:p>
          <a:endParaRPr lang="en-US"/>
        </a:p>
      </dgm:t>
    </dgm:pt>
    <dgm:pt modelId="{5633E472-0346-4D4A-BD87-CE4A4163665E}" type="sibTrans" cxnId="{D5D8A5E5-7C2E-4146-9F6F-C104631E3F93}">
      <dgm:prSet/>
      <dgm:spPr/>
      <dgm:t>
        <a:bodyPr/>
        <a:lstStyle/>
        <a:p>
          <a:endParaRPr lang="en-US"/>
        </a:p>
      </dgm:t>
    </dgm:pt>
    <dgm:pt modelId="{6AF5823B-FBFD-4C15-AAE3-1FB4E117AD99}">
      <dgm:prSet/>
      <dgm:spPr/>
      <dgm:t>
        <a:bodyPr/>
        <a:lstStyle/>
        <a:p>
          <a:r>
            <a:rPr lang="en-US"/>
            <a:t>Circulating cells</a:t>
          </a:r>
        </a:p>
      </dgm:t>
    </dgm:pt>
    <dgm:pt modelId="{80F548B2-191F-4138-A503-9EDFD3E02164}" type="parTrans" cxnId="{9408557A-6633-44C4-93B5-A4EDFB43E07B}">
      <dgm:prSet/>
      <dgm:spPr/>
      <dgm:t>
        <a:bodyPr/>
        <a:lstStyle/>
        <a:p>
          <a:endParaRPr lang="en-US"/>
        </a:p>
      </dgm:t>
    </dgm:pt>
    <dgm:pt modelId="{4F396E06-4E94-4E23-AFC3-B8C0FB84EFCA}" type="sibTrans" cxnId="{9408557A-6633-44C4-93B5-A4EDFB43E07B}">
      <dgm:prSet/>
      <dgm:spPr/>
      <dgm:t>
        <a:bodyPr/>
        <a:lstStyle/>
        <a:p>
          <a:endParaRPr lang="en-US"/>
        </a:p>
      </dgm:t>
    </dgm:pt>
    <dgm:pt modelId="{F9F7608A-203A-456A-AAFC-60DFA2E3334A}" type="pres">
      <dgm:prSet presAssocID="{B197676C-4FFD-449C-B6CF-2AF0900CDAA0}" presName="diagram" presStyleCnt="0">
        <dgm:presLayoutVars>
          <dgm:dir/>
          <dgm:resizeHandles val="exact"/>
        </dgm:presLayoutVars>
      </dgm:prSet>
      <dgm:spPr/>
    </dgm:pt>
    <dgm:pt modelId="{C93E5582-0DF6-4B80-9034-F802AC01B384}" type="pres">
      <dgm:prSet presAssocID="{D27E5647-1F7F-488B-8C4F-1445E51BB0EF}" presName="node" presStyleLbl="node1" presStyleIdx="0" presStyleCnt="7">
        <dgm:presLayoutVars>
          <dgm:bulletEnabled val="1"/>
        </dgm:presLayoutVars>
      </dgm:prSet>
      <dgm:spPr/>
    </dgm:pt>
    <dgm:pt modelId="{B21EA02E-2623-46F8-AAD0-D2FBBFBE80B6}" type="pres">
      <dgm:prSet presAssocID="{A40B1F46-D0C8-4324-AD31-4758F616560B}" presName="sibTrans" presStyleCnt="0"/>
      <dgm:spPr/>
    </dgm:pt>
    <dgm:pt modelId="{E73B0472-9195-4800-A4D9-9D534A91EDF1}" type="pres">
      <dgm:prSet presAssocID="{DA8BDFF0-4462-427E-AC26-7998BC7CCC06}" presName="node" presStyleLbl="node1" presStyleIdx="1" presStyleCnt="7">
        <dgm:presLayoutVars>
          <dgm:bulletEnabled val="1"/>
        </dgm:presLayoutVars>
      </dgm:prSet>
      <dgm:spPr/>
    </dgm:pt>
    <dgm:pt modelId="{6A20C226-F40F-4E03-96F3-870ECE04E41F}" type="pres">
      <dgm:prSet presAssocID="{FA018155-1A12-4BBD-A40D-0DD6C0878EC6}" presName="sibTrans" presStyleCnt="0"/>
      <dgm:spPr/>
    </dgm:pt>
    <dgm:pt modelId="{B6D82515-EB9E-4AC2-B296-4E213ECC94CF}" type="pres">
      <dgm:prSet presAssocID="{8706E5DF-E05A-4E0B-9052-82B5800388E9}" presName="node" presStyleLbl="node1" presStyleIdx="2" presStyleCnt="7">
        <dgm:presLayoutVars>
          <dgm:bulletEnabled val="1"/>
        </dgm:presLayoutVars>
      </dgm:prSet>
      <dgm:spPr/>
    </dgm:pt>
    <dgm:pt modelId="{D08F3A5C-B230-4EAA-A7B4-E8D222E38805}" type="pres">
      <dgm:prSet presAssocID="{3034BB35-76C4-4DEC-A444-483D452C5AE2}" presName="sibTrans" presStyleCnt="0"/>
      <dgm:spPr/>
    </dgm:pt>
    <dgm:pt modelId="{8F148D16-DF8B-46C7-8058-A87F34310677}" type="pres">
      <dgm:prSet presAssocID="{57609119-A5B5-44CE-9068-74AADA544123}" presName="node" presStyleLbl="node1" presStyleIdx="3" presStyleCnt="7">
        <dgm:presLayoutVars>
          <dgm:bulletEnabled val="1"/>
        </dgm:presLayoutVars>
      </dgm:prSet>
      <dgm:spPr/>
    </dgm:pt>
    <dgm:pt modelId="{1840956D-E3F2-4224-8B68-060D481B3A9F}" type="pres">
      <dgm:prSet presAssocID="{FFF36898-3A7C-4B7D-8529-BB166EE97FA1}" presName="sibTrans" presStyleCnt="0"/>
      <dgm:spPr/>
    </dgm:pt>
    <dgm:pt modelId="{6490F4E1-5C53-4968-BB72-6CB902AE25D4}" type="pres">
      <dgm:prSet presAssocID="{5E658572-83D6-4846-997C-F703AB82DA74}" presName="node" presStyleLbl="node1" presStyleIdx="4" presStyleCnt="7">
        <dgm:presLayoutVars>
          <dgm:bulletEnabled val="1"/>
        </dgm:presLayoutVars>
      </dgm:prSet>
      <dgm:spPr/>
    </dgm:pt>
    <dgm:pt modelId="{2A1F0127-265F-469C-BF3B-581FD317491A}" type="pres">
      <dgm:prSet presAssocID="{B738C242-DAC3-40E4-8D9F-171E6D7C559A}" presName="sibTrans" presStyleCnt="0"/>
      <dgm:spPr/>
    </dgm:pt>
    <dgm:pt modelId="{C21C2B61-0DFA-4D71-BE66-5C6B56957B85}" type="pres">
      <dgm:prSet presAssocID="{AFD6F66D-DA3D-4D35-AB29-0B64BBE400EC}" presName="node" presStyleLbl="node1" presStyleIdx="5" presStyleCnt="7">
        <dgm:presLayoutVars>
          <dgm:bulletEnabled val="1"/>
        </dgm:presLayoutVars>
      </dgm:prSet>
      <dgm:spPr/>
    </dgm:pt>
    <dgm:pt modelId="{FDA455BD-F23A-4DD3-BE29-02F2757F4EE7}" type="pres">
      <dgm:prSet presAssocID="{5633E472-0346-4D4A-BD87-CE4A4163665E}" presName="sibTrans" presStyleCnt="0"/>
      <dgm:spPr/>
    </dgm:pt>
    <dgm:pt modelId="{88DDDCBF-FBF9-4E80-9236-462657C8A493}" type="pres">
      <dgm:prSet presAssocID="{6AF5823B-FBFD-4C15-AAE3-1FB4E117AD99}" presName="node" presStyleLbl="node1" presStyleIdx="6" presStyleCnt="7">
        <dgm:presLayoutVars>
          <dgm:bulletEnabled val="1"/>
        </dgm:presLayoutVars>
      </dgm:prSet>
      <dgm:spPr/>
    </dgm:pt>
  </dgm:ptLst>
  <dgm:cxnLst>
    <dgm:cxn modelId="{B8BE330C-A7F9-4E42-A6CE-2BBE36332206}" type="presOf" srcId="{D27E5647-1F7F-488B-8C4F-1445E51BB0EF}" destId="{C93E5582-0DF6-4B80-9034-F802AC01B384}" srcOrd="0" destOrd="0" presId="urn:microsoft.com/office/officeart/2005/8/layout/default"/>
    <dgm:cxn modelId="{37DF9223-5334-4C83-8407-911CA7295691}" srcId="{B197676C-4FFD-449C-B6CF-2AF0900CDAA0}" destId="{8706E5DF-E05A-4E0B-9052-82B5800388E9}" srcOrd="2" destOrd="0" parTransId="{61F9A46B-7360-49A1-B617-19193C68B1D0}" sibTransId="{3034BB35-76C4-4DEC-A444-483D452C5AE2}"/>
    <dgm:cxn modelId="{426BB638-378D-4016-A449-0E2ADF91D649}" type="presOf" srcId="{8706E5DF-E05A-4E0B-9052-82B5800388E9}" destId="{B6D82515-EB9E-4AC2-B296-4E213ECC94CF}" srcOrd="0" destOrd="0" presId="urn:microsoft.com/office/officeart/2005/8/layout/default"/>
    <dgm:cxn modelId="{344A2042-B173-437B-8DC9-5E79C41E4C47}" srcId="{B197676C-4FFD-449C-B6CF-2AF0900CDAA0}" destId="{DA8BDFF0-4462-427E-AC26-7998BC7CCC06}" srcOrd="1" destOrd="0" parTransId="{52075AA7-D5DA-4C87-A982-75B5C90F587A}" sibTransId="{FA018155-1A12-4BBD-A40D-0DD6C0878EC6}"/>
    <dgm:cxn modelId="{C352A848-35FE-4906-BE7A-9BF1983757DA}" type="presOf" srcId="{57609119-A5B5-44CE-9068-74AADA544123}" destId="{8F148D16-DF8B-46C7-8058-A87F34310677}" srcOrd="0" destOrd="0" presId="urn:microsoft.com/office/officeart/2005/8/layout/default"/>
    <dgm:cxn modelId="{0DF0874B-8E15-4AC5-838F-36FF70087B20}" type="presOf" srcId="{6AF5823B-FBFD-4C15-AAE3-1FB4E117AD99}" destId="{88DDDCBF-FBF9-4E80-9236-462657C8A493}" srcOrd="0" destOrd="0" presId="urn:microsoft.com/office/officeart/2005/8/layout/default"/>
    <dgm:cxn modelId="{913B6270-5685-46B3-A68E-84BF95E19693}" srcId="{B197676C-4FFD-449C-B6CF-2AF0900CDAA0}" destId="{57609119-A5B5-44CE-9068-74AADA544123}" srcOrd="3" destOrd="0" parTransId="{156E8F2D-7F29-479D-BB23-A3B3529344A7}" sibTransId="{FFF36898-3A7C-4B7D-8529-BB166EE97FA1}"/>
    <dgm:cxn modelId="{410E6B70-DF0F-409E-8B57-F19EC0C000D2}" srcId="{B197676C-4FFD-449C-B6CF-2AF0900CDAA0}" destId="{D27E5647-1F7F-488B-8C4F-1445E51BB0EF}" srcOrd="0" destOrd="0" parTransId="{8F30056D-412F-4542-9610-DC88B6738E79}" sibTransId="{A40B1F46-D0C8-4324-AD31-4758F616560B}"/>
    <dgm:cxn modelId="{039A3072-6F99-40CB-BC64-4456653426BC}" type="presOf" srcId="{AFD6F66D-DA3D-4D35-AB29-0B64BBE400EC}" destId="{C21C2B61-0DFA-4D71-BE66-5C6B56957B85}" srcOrd="0" destOrd="0" presId="urn:microsoft.com/office/officeart/2005/8/layout/default"/>
    <dgm:cxn modelId="{9408557A-6633-44C4-93B5-A4EDFB43E07B}" srcId="{B197676C-4FFD-449C-B6CF-2AF0900CDAA0}" destId="{6AF5823B-FBFD-4C15-AAE3-1FB4E117AD99}" srcOrd="6" destOrd="0" parTransId="{80F548B2-191F-4138-A503-9EDFD3E02164}" sibTransId="{4F396E06-4E94-4E23-AFC3-B8C0FB84EFCA}"/>
    <dgm:cxn modelId="{73B3CC83-ED1A-423B-914C-5DE90FC9CC94}" type="presOf" srcId="{5E658572-83D6-4846-997C-F703AB82DA74}" destId="{6490F4E1-5C53-4968-BB72-6CB902AE25D4}" srcOrd="0" destOrd="0" presId="urn:microsoft.com/office/officeart/2005/8/layout/default"/>
    <dgm:cxn modelId="{06045599-8600-4B21-AE46-9B3A86B80892}" type="presOf" srcId="{B197676C-4FFD-449C-B6CF-2AF0900CDAA0}" destId="{F9F7608A-203A-456A-AAFC-60DFA2E3334A}" srcOrd="0" destOrd="0" presId="urn:microsoft.com/office/officeart/2005/8/layout/default"/>
    <dgm:cxn modelId="{EC567A9E-F130-49D3-8C9A-7690475E2765}" srcId="{B197676C-4FFD-449C-B6CF-2AF0900CDAA0}" destId="{5E658572-83D6-4846-997C-F703AB82DA74}" srcOrd="4" destOrd="0" parTransId="{14038E5A-D9A5-4970-8BEE-A38D07D6D344}" sibTransId="{B738C242-DAC3-40E4-8D9F-171E6D7C559A}"/>
    <dgm:cxn modelId="{57DF97A5-50FE-4D31-8595-E2D4FAD6A2D3}" type="presOf" srcId="{DA8BDFF0-4462-427E-AC26-7998BC7CCC06}" destId="{E73B0472-9195-4800-A4D9-9D534A91EDF1}" srcOrd="0" destOrd="0" presId="urn:microsoft.com/office/officeart/2005/8/layout/default"/>
    <dgm:cxn modelId="{D5D8A5E5-7C2E-4146-9F6F-C104631E3F93}" srcId="{B197676C-4FFD-449C-B6CF-2AF0900CDAA0}" destId="{AFD6F66D-DA3D-4D35-AB29-0B64BBE400EC}" srcOrd="5" destOrd="0" parTransId="{8EFBE525-9C93-452B-ACC2-AE76A575FF4A}" sibTransId="{5633E472-0346-4D4A-BD87-CE4A4163665E}"/>
    <dgm:cxn modelId="{3D121731-205E-4C3D-A6F6-6ACB5E5D7E19}" type="presParOf" srcId="{F9F7608A-203A-456A-AAFC-60DFA2E3334A}" destId="{C93E5582-0DF6-4B80-9034-F802AC01B384}" srcOrd="0" destOrd="0" presId="urn:microsoft.com/office/officeart/2005/8/layout/default"/>
    <dgm:cxn modelId="{6756680E-FD88-4BB7-B357-7073673B3537}" type="presParOf" srcId="{F9F7608A-203A-456A-AAFC-60DFA2E3334A}" destId="{B21EA02E-2623-46F8-AAD0-D2FBBFBE80B6}" srcOrd="1" destOrd="0" presId="urn:microsoft.com/office/officeart/2005/8/layout/default"/>
    <dgm:cxn modelId="{C3E98C4B-33C9-4924-91CF-14B3709FD866}" type="presParOf" srcId="{F9F7608A-203A-456A-AAFC-60DFA2E3334A}" destId="{E73B0472-9195-4800-A4D9-9D534A91EDF1}" srcOrd="2" destOrd="0" presId="urn:microsoft.com/office/officeart/2005/8/layout/default"/>
    <dgm:cxn modelId="{516331D1-30C1-4E18-9971-332282BEDB6F}" type="presParOf" srcId="{F9F7608A-203A-456A-AAFC-60DFA2E3334A}" destId="{6A20C226-F40F-4E03-96F3-870ECE04E41F}" srcOrd="3" destOrd="0" presId="urn:microsoft.com/office/officeart/2005/8/layout/default"/>
    <dgm:cxn modelId="{AE71EF05-FE89-4B40-8AEE-9A0D432B4149}" type="presParOf" srcId="{F9F7608A-203A-456A-AAFC-60DFA2E3334A}" destId="{B6D82515-EB9E-4AC2-B296-4E213ECC94CF}" srcOrd="4" destOrd="0" presId="urn:microsoft.com/office/officeart/2005/8/layout/default"/>
    <dgm:cxn modelId="{69AFEFEC-7675-4868-96F5-1AFB5486CAF8}" type="presParOf" srcId="{F9F7608A-203A-456A-AAFC-60DFA2E3334A}" destId="{D08F3A5C-B230-4EAA-A7B4-E8D222E38805}" srcOrd="5" destOrd="0" presId="urn:microsoft.com/office/officeart/2005/8/layout/default"/>
    <dgm:cxn modelId="{8F11C936-9561-486A-92B1-EACD7BE7593F}" type="presParOf" srcId="{F9F7608A-203A-456A-AAFC-60DFA2E3334A}" destId="{8F148D16-DF8B-46C7-8058-A87F34310677}" srcOrd="6" destOrd="0" presId="urn:microsoft.com/office/officeart/2005/8/layout/default"/>
    <dgm:cxn modelId="{5140EAE3-00AC-41AD-AD7A-8D4500514C93}" type="presParOf" srcId="{F9F7608A-203A-456A-AAFC-60DFA2E3334A}" destId="{1840956D-E3F2-4224-8B68-060D481B3A9F}" srcOrd="7" destOrd="0" presId="urn:microsoft.com/office/officeart/2005/8/layout/default"/>
    <dgm:cxn modelId="{3EBC69F7-209E-4D27-BBB7-E188CDF95AB8}" type="presParOf" srcId="{F9F7608A-203A-456A-AAFC-60DFA2E3334A}" destId="{6490F4E1-5C53-4968-BB72-6CB902AE25D4}" srcOrd="8" destOrd="0" presId="urn:microsoft.com/office/officeart/2005/8/layout/default"/>
    <dgm:cxn modelId="{BC4C3854-DD8E-467C-9DF2-1FE610DBCC36}" type="presParOf" srcId="{F9F7608A-203A-456A-AAFC-60DFA2E3334A}" destId="{2A1F0127-265F-469C-BF3B-581FD317491A}" srcOrd="9" destOrd="0" presId="urn:microsoft.com/office/officeart/2005/8/layout/default"/>
    <dgm:cxn modelId="{4C03EA1F-0E35-447A-8304-DA4728DFAE48}" type="presParOf" srcId="{F9F7608A-203A-456A-AAFC-60DFA2E3334A}" destId="{C21C2B61-0DFA-4D71-BE66-5C6B56957B85}" srcOrd="10" destOrd="0" presId="urn:microsoft.com/office/officeart/2005/8/layout/default"/>
    <dgm:cxn modelId="{9EF9B67B-E8E8-4DCA-AB25-A564C3B76EBA}" type="presParOf" srcId="{F9F7608A-203A-456A-AAFC-60DFA2E3334A}" destId="{FDA455BD-F23A-4DD3-BE29-02F2757F4EE7}" srcOrd="11" destOrd="0" presId="urn:microsoft.com/office/officeart/2005/8/layout/default"/>
    <dgm:cxn modelId="{A35654C5-6D54-45F0-BDBF-8891390CD6D3}" type="presParOf" srcId="{F9F7608A-203A-456A-AAFC-60DFA2E3334A}" destId="{88DDDCBF-FBF9-4E80-9236-462657C8A49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531B15-99E5-4E5C-A73E-4AA072FACBB6}" type="doc">
      <dgm:prSet loTypeId="urn:microsoft.com/office/officeart/2018/2/layout/IconCircleList" loCatId="icon" qsTypeId="urn:microsoft.com/office/officeart/2005/8/quickstyle/simple4" qsCatId="simple" csTypeId="urn:microsoft.com/office/officeart/2018/5/colors/Iconchunking_neutralbg_accent4_2" csCatId="accent4" phldr="1"/>
      <dgm:spPr/>
      <dgm:t>
        <a:bodyPr/>
        <a:lstStyle/>
        <a:p>
          <a:endParaRPr lang="en-US"/>
        </a:p>
      </dgm:t>
    </dgm:pt>
    <dgm:pt modelId="{11CE8723-DB28-4105-AB58-B7863A08D15B}">
      <dgm:prSet/>
      <dgm:spPr/>
      <dgm:t>
        <a:bodyPr/>
        <a:lstStyle/>
        <a:p>
          <a:r>
            <a:rPr lang="en-US"/>
            <a:t>Diagnosis/Molecular Staging</a:t>
          </a:r>
        </a:p>
      </dgm:t>
    </dgm:pt>
    <dgm:pt modelId="{7B5DDF6B-2DB8-494C-8A7A-88F1F9D3CA2C}" type="parTrans" cxnId="{87886AA9-69BC-48A7-9668-7DBB0DB091D8}">
      <dgm:prSet/>
      <dgm:spPr/>
      <dgm:t>
        <a:bodyPr/>
        <a:lstStyle/>
        <a:p>
          <a:endParaRPr lang="en-US"/>
        </a:p>
      </dgm:t>
    </dgm:pt>
    <dgm:pt modelId="{D8BACCA1-671A-4897-8F06-B002DA36B268}" type="sibTrans" cxnId="{87886AA9-69BC-48A7-9668-7DBB0DB091D8}">
      <dgm:prSet/>
      <dgm:spPr/>
      <dgm:t>
        <a:bodyPr/>
        <a:lstStyle/>
        <a:p>
          <a:endParaRPr lang="en-US"/>
        </a:p>
      </dgm:t>
    </dgm:pt>
    <dgm:pt modelId="{B9AB15E0-2D55-4773-9FE7-87DB027EDBFA}">
      <dgm:prSet/>
      <dgm:spPr/>
      <dgm:t>
        <a:bodyPr/>
        <a:lstStyle/>
        <a:p>
          <a:r>
            <a:rPr lang="en-US"/>
            <a:t>Therapy outcome prediction</a:t>
          </a:r>
        </a:p>
      </dgm:t>
    </dgm:pt>
    <dgm:pt modelId="{B500137D-5658-45EE-BFC5-0951AC63C4D7}" type="parTrans" cxnId="{3CAAFF5E-B1A9-4972-911A-FCB365A1D0F8}">
      <dgm:prSet/>
      <dgm:spPr/>
      <dgm:t>
        <a:bodyPr/>
        <a:lstStyle/>
        <a:p>
          <a:endParaRPr lang="en-US"/>
        </a:p>
      </dgm:t>
    </dgm:pt>
    <dgm:pt modelId="{3146FC2D-E550-42EA-BF91-76E00BAA7BC6}" type="sibTrans" cxnId="{3CAAFF5E-B1A9-4972-911A-FCB365A1D0F8}">
      <dgm:prSet/>
      <dgm:spPr/>
      <dgm:t>
        <a:bodyPr/>
        <a:lstStyle/>
        <a:p>
          <a:endParaRPr lang="en-US"/>
        </a:p>
      </dgm:t>
    </dgm:pt>
    <dgm:pt modelId="{E2059455-8A8A-4D38-8127-20DEB240505C}">
      <dgm:prSet/>
      <dgm:spPr/>
      <dgm:t>
        <a:bodyPr/>
        <a:lstStyle/>
        <a:p>
          <a:r>
            <a:rPr lang="en-US"/>
            <a:t>Personalized Medicine</a:t>
          </a:r>
        </a:p>
      </dgm:t>
    </dgm:pt>
    <dgm:pt modelId="{CB76E456-3FED-4240-B2F3-EFEA8279E0DC}" type="parTrans" cxnId="{B44331F7-2470-42FC-A75C-BA060B8F5394}">
      <dgm:prSet/>
      <dgm:spPr/>
      <dgm:t>
        <a:bodyPr/>
        <a:lstStyle/>
        <a:p>
          <a:endParaRPr lang="en-US"/>
        </a:p>
      </dgm:t>
    </dgm:pt>
    <dgm:pt modelId="{7FEA2D3B-01CC-4A03-8ECD-588FD23EEEB0}" type="sibTrans" cxnId="{B44331F7-2470-42FC-A75C-BA060B8F5394}">
      <dgm:prSet/>
      <dgm:spPr/>
      <dgm:t>
        <a:bodyPr/>
        <a:lstStyle/>
        <a:p>
          <a:endParaRPr lang="en-US"/>
        </a:p>
      </dgm:t>
    </dgm:pt>
    <dgm:pt modelId="{590BCABB-439C-4D83-B8AF-AE9783A0D348}" type="pres">
      <dgm:prSet presAssocID="{84531B15-99E5-4E5C-A73E-4AA072FACBB6}" presName="root" presStyleCnt="0">
        <dgm:presLayoutVars>
          <dgm:dir/>
          <dgm:resizeHandles val="exact"/>
        </dgm:presLayoutVars>
      </dgm:prSet>
      <dgm:spPr/>
    </dgm:pt>
    <dgm:pt modelId="{9FF9D731-C400-4FB0-85F9-7DACC9173D1D}" type="pres">
      <dgm:prSet presAssocID="{84531B15-99E5-4E5C-A73E-4AA072FACBB6}" presName="container" presStyleCnt="0">
        <dgm:presLayoutVars>
          <dgm:dir/>
          <dgm:resizeHandles val="exact"/>
        </dgm:presLayoutVars>
      </dgm:prSet>
      <dgm:spPr/>
    </dgm:pt>
    <dgm:pt modelId="{56CDA0A4-66A3-44E9-AF3A-FBFDFCD802AE}" type="pres">
      <dgm:prSet presAssocID="{11CE8723-DB28-4105-AB58-B7863A08D15B}" presName="compNode" presStyleCnt="0"/>
      <dgm:spPr/>
    </dgm:pt>
    <dgm:pt modelId="{457E0A90-650D-4E8C-82C1-9E253AFBDFBA}" type="pres">
      <dgm:prSet presAssocID="{11CE8723-DB28-4105-AB58-B7863A08D15B}" presName="iconBgRect" presStyleLbl="bgShp" presStyleIdx="0" presStyleCnt="3"/>
      <dgm:spPr/>
    </dgm:pt>
    <dgm:pt modelId="{0728A79C-91FA-41F7-957C-07959615B553}" type="pres">
      <dgm:prSet presAssocID="{11CE8723-DB28-4105-AB58-B7863A08D1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FD8128A2-D5A8-4E40-9FAD-BFB19C539DBF}" type="pres">
      <dgm:prSet presAssocID="{11CE8723-DB28-4105-AB58-B7863A08D15B}" presName="spaceRect" presStyleCnt="0"/>
      <dgm:spPr/>
    </dgm:pt>
    <dgm:pt modelId="{80D7502E-3D81-485F-B430-E99ED15CFA55}" type="pres">
      <dgm:prSet presAssocID="{11CE8723-DB28-4105-AB58-B7863A08D15B}" presName="textRect" presStyleLbl="revTx" presStyleIdx="0" presStyleCnt="3">
        <dgm:presLayoutVars>
          <dgm:chMax val="1"/>
          <dgm:chPref val="1"/>
        </dgm:presLayoutVars>
      </dgm:prSet>
      <dgm:spPr/>
    </dgm:pt>
    <dgm:pt modelId="{FAF650A5-2521-4D0A-818B-3A1B6424466D}" type="pres">
      <dgm:prSet presAssocID="{D8BACCA1-671A-4897-8F06-B002DA36B268}" presName="sibTrans" presStyleLbl="sibTrans2D1" presStyleIdx="0" presStyleCnt="0"/>
      <dgm:spPr/>
    </dgm:pt>
    <dgm:pt modelId="{A9782931-52D3-4D47-8F32-DB6B09C67B2B}" type="pres">
      <dgm:prSet presAssocID="{B9AB15E0-2D55-4773-9FE7-87DB027EDBFA}" presName="compNode" presStyleCnt="0"/>
      <dgm:spPr/>
    </dgm:pt>
    <dgm:pt modelId="{334D376F-C8AD-4F82-A5F4-059E7A85D24C}" type="pres">
      <dgm:prSet presAssocID="{B9AB15E0-2D55-4773-9FE7-87DB027EDBFA}" presName="iconBgRect" presStyleLbl="bgShp" presStyleIdx="1" presStyleCnt="3"/>
      <dgm:spPr/>
    </dgm:pt>
    <dgm:pt modelId="{AF31C9C2-A8E7-4891-B1A4-DA3467A66FAB}" type="pres">
      <dgm:prSet presAssocID="{B9AB15E0-2D55-4773-9FE7-87DB027EDB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tial Sun"/>
        </a:ext>
      </dgm:extLst>
    </dgm:pt>
    <dgm:pt modelId="{7A6A9B70-B0CA-4688-9B28-A49EC31BE4EC}" type="pres">
      <dgm:prSet presAssocID="{B9AB15E0-2D55-4773-9FE7-87DB027EDBFA}" presName="spaceRect" presStyleCnt="0"/>
      <dgm:spPr/>
    </dgm:pt>
    <dgm:pt modelId="{812C4012-1973-4388-9FA6-2CE485045E44}" type="pres">
      <dgm:prSet presAssocID="{B9AB15E0-2D55-4773-9FE7-87DB027EDBFA}" presName="textRect" presStyleLbl="revTx" presStyleIdx="1" presStyleCnt="3">
        <dgm:presLayoutVars>
          <dgm:chMax val="1"/>
          <dgm:chPref val="1"/>
        </dgm:presLayoutVars>
      </dgm:prSet>
      <dgm:spPr/>
    </dgm:pt>
    <dgm:pt modelId="{30B74FF3-E41E-4EFC-A64E-78559C1A150B}" type="pres">
      <dgm:prSet presAssocID="{3146FC2D-E550-42EA-BF91-76E00BAA7BC6}" presName="sibTrans" presStyleLbl="sibTrans2D1" presStyleIdx="0" presStyleCnt="0"/>
      <dgm:spPr/>
    </dgm:pt>
    <dgm:pt modelId="{A8FC3B42-292D-43CB-9884-98790D73A205}" type="pres">
      <dgm:prSet presAssocID="{E2059455-8A8A-4D38-8127-20DEB240505C}" presName="compNode" presStyleCnt="0"/>
      <dgm:spPr/>
    </dgm:pt>
    <dgm:pt modelId="{5022D932-A4ED-4756-85B7-D43B8372B98E}" type="pres">
      <dgm:prSet presAssocID="{E2059455-8A8A-4D38-8127-20DEB240505C}" presName="iconBgRect" presStyleLbl="bgShp" presStyleIdx="2" presStyleCnt="3"/>
      <dgm:spPr/>
    </dgm:pt>
    <dgm:pt modelId="{DFD23A1F-8680-4B7D-A788-80288C0551F8}" type="pres">
      <dgm:prSet presAssocID="{E2059455-8A8A-4D38-8127-20DEB24050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9B3B22B-FFF3-41BF-9154-9A27DDD7CF84}" type="pres">
      <dgm:prSet presAssocID="{E2059455-8A8A-4D38-8127-20DEB240505C}" presName="spaceRect" presStyleCnt="0"/>
      <dgm:spPr/>
    </dgm:pt>
    <dgm:pt modelId="{944C20C0-AC0E-4858-84E9-7ABEAD171CB1}" type="pres">
      <dgm:prSet presAssocID="{E2059455-8A8A-4D38-8127-20DEB240505C}" presName="textRect" presStyleLbl="revTx" presStyleIdx="2" presStyleCnt="3">
        <dgm:presLayoutVars>
          <dgm:chMax val="1"/>
          <dgm:chPref val="1"/>
        </dgm:presLayoutVars>
      </dgm:prSet>
      <dgm:spPr/>
    </dgm:pt>
  </dgm:ptLst>
  <dgm:cxnLst>
    <dgm:cxn modelId="{E2126C33-64B3-496C-AF2F-8E9E1F2696B7}" type="presOf" srcId="{84531B15-99E5-4E5C-A73E-4AA072FACBB6}" destId="{590BCABB-439C-4D83-B8AF-AE9783A0D348}" srcOrd="0" destOrd="0" presId="urn:microsoft.com/office/officeart/2018/2/layout/IconCircleList"/>
    <dgm:cxn modelId="{9E4A1536-176D-4951-AFFE-488FA3D64567}" type="presOf" srcId="{E2059455-8A8A-4D38-8127-20DEB240505C}" destId="{944C20C0-AC0E-4858-84E9-7ABEAD171CB1}" srcOrd="0" destOrd="0" presId="urn:microsoft.com/office/officeart/2018/2/layout/IconCircleList"/>
    <dgm:cxn modelId="{3CAAFF5E-B1A9-4972-911A-FCB365A1D0F8}" srcId="{84531B15-99E5-4E5C-A73E-4AA072FACBB6}" destId="{B9AB15E0-2D55-4773-9FE7-87DB027EDBFA}" srcOrd="1" destOrd="0" parTransId="{B500137D-5658-45EE-BFC5-0951AC63C4D7}" sibTransId="{3146FC2D-E550-42EA-BF91-76E00BAA7BC6}"/>
    <dgm:cxn modelId="{968F284E-F161-481A-A31C-B792E4445774}" type="presOf" srcId="{D8BACCA1-671A-4897-8F06-B002DA36B268}" destId="{FAF650A5-2521-4D0A-818B-3A1B6424466D}" srcOrd="0" destOrd="0" presId="urn:microsoft.com/office/officeart/2018/2/layout/IconCircleList"/>
    <dgm:cxn modelId="{5C42BF6F-F514-4E00-A2B5-E4140EFE207D}" type="presOf" srcId="{B9AB15E0-2D55-4773-9FE7-87DB027EDBFA}" destId="{812C4012-1973-4388-9FA6-2CE485045E44}" srcOrd="0" destOrd="0" presId="urn:microsoft.com/office/officeart/2018/2/layout/IconCircleList"/>
    <dgm:cxn modelId="{12C5068A-9D2A-4B62-B9A8-DAA02764BB93}" type="presOf" srcId="{11CE8723-DB28-4105-AB58-B7863A08D15B}" destId="{80D7502E-3D81-485F-B430-E99ED15CFA55}" srcOrd="0" destOrd="0" presId="urn:microsoft.com/office/officeart/2018/2/layout/IconCircleList"/>
    <dgm:cxn modelId="{749F949D-A985-48D4-8ED4-FBD89FFC2FAF}" type="presOf" srcId="{3146FC2D-E550-42EA-BF91-76E00BAA7BC6}" destId="{30B74FF3-E41E-4EFC-A64E-78559C1A150B}" srcOrd="0" destOrd="0" presId="urn:microsoft.com/office/officeart/2018/2/layout/IconCircleList"/>
    <dgm:cxn modelId="{87886AA9-69BC-48A7-9668-7DBB0DB091D8}" srcId="{84531B15-99E5-4E5C-A73E-4AA072FACBB6}" destId="{11CE8723-DB28-4105-AB58-B7863A08D15B}" srcOrd="0" destOrd="0" parTransId="{7B5DDF6B-2DB8-494C-8A7A-88F1F9D3CA2C}" sibTransId="{D8BACCA1-671A-4897-8F06-B002DA36B268}"/>
    <dgm:cxn modelId="{B44331F7-2470-42FC-A75C-BA060B8F5394}" srcId="{84531B15-99E5-4E5C-A73E-4AA072FACBB6}" destId="{E2059455-8A8A-4D38-8127-20DEB240505C}" srcOrd="2" destOrd="0" parTransId="{CB76E456-3FED-4240-B2F3-EFEA8279E0DC}" sibTransId="{7FEA2D3B-01CC-4A03-8ECD-588FD23EEEB0}"/>
    <dgm:cxn modelId="{2BB911F0-2CEB-4D51-8B59-4F83E74E62CC}" type="presParOf" srcId="{590BCABB-439C-4D83-B8AF-AE9783A0D348}" destId="{9FF9D731-C400-4FB0-85F9-7DACC9173D1D}" srcOrd="0" destOrd="0" presId="urn:microsoft.com/office/officeart/2018/2/layout/IconCircleList"/>
    <dgm:cxn modelId="{5898095B-8091-4B10-A451-E314DA52F2AE}" type="presParOf" srcId="{9FF9D731-C400-4FB0-85F9-7DACC9173D1D}" destId="{56CDA0A4-66A3-44E9-AF3A-FBFDFCD802AE}" srcOrd="0" destOrd="0" presId="urn:microsoft.com/office/officeart/2018/2/layout/IconCircleList"/>
    <dgm:cxn modelId="{55A8EA88-FED4-49D0-8B67-481A2FD8CFE4}" type="presParOf" srcId="{56CDA0A4-66A3-44E9-AF3A-FBFDFCD802AE}" destId="{457E0A90-650D-4E8C-82C1-9E253AFBDFBA}" srcOrd="0" destOrd="0" presId="urn:microsoft.com/office/officeart/2018/2/layout/IconCircleList"/>
    <dgm:cxn modelId="{32EE0600-FEFA-4182-A4D0-B64DF818BA6A}" type="presParOf" srcId="{56CDA0A4-66A3-44E9-AF3A-FBFDFCD802AE}" destId="{0728A79C-91FA-41F7-957C-07959615B553}" srcOrd="1" destOrd="0" presId="urn:microsoft.com/office/officeart/2018/2/layout/IconCircleList"/>
    <dgm:cxn modelId="{64BBD62D-20A5-4D33-8A9E-8CFDD43C853F}" type="presParOf" srcId="{56CDA0A4-66A3-44E9-AF3A-FBFDFCD802AE}" destId="{FD8128A2-D5A8-4E40-9FAD-BFB19C539DBF}" srcOrd="2" destOrd="0" presId="urn:microsoft.com/office/officeart/2018/2/layout/IconCircleList"/>
    <dgm:cxn modelId="{D7AECD84-2591-4DA5-B83C-B46DAC023744}" type="presParOf" srcId="{56CDA0A4-66A3-44E9-AF3A-FBFDFCD802AE}" destId="{80D7502E-3D81-485F-B430-E99ED15CFA55}" srcOrd="3" destOrd="0" presId="urn:microsoft.com/office/officeart/2018/2/layout/IconCircleList"/>
    <dgm:cxn modelId="{B88E99AC-F899-453D-8686-5395FDD752E8}" type="presParOf" srcId="{9FF9D731-C400-4FB0-85F9-7DACC9173D1D}" destId="{FAF650A5-2521-4D0A-818B-3A1B6424466D}" srcOrd="1" destOrd="0" presId="urn:microsoft.com/office/officeart/2018/2/layout/IconCircleList"/>
    <dgm:cxn modelId="{601475F2-7EC4-41F4-9DAB-80AA7ABD13CD}" type="presParOf" srcId="{9FF9D731-C400-4FB0-85F9-7DACC9173D1D}" destId="{A9782931-52D3-4D47-8F32-DB6B09C67B2B}" srcOrd="2" destOrd="0" presId="urn:microsoft.com/office/officeart/2018/2/layout/IconCircleList"/>
    <dgm:cxn modelId="{6E11686E-12F4-4881-8F62-BCCA7C843762}" type="presParOf" srcId="{A9782931-52D3-4D47-8F32-DB6B09C67B2B}" destId="{334D376F-C8AD-4F82-A5F4-059E7A85D24C}" srcOrd="0" destOrd="0" presId="urn:microsoft.com/office/officeart/2018/2/layout/IconCircleList"/>
    <dgm:cxn modelId="{A818916E-571F-4099-A0EF-26348B929D0E}" type="presParOf" srcId="{A9782931-52D3-4D47-8F32-DB6B09C67B2B}" destId="{AF31C9C2-A8E7-4891-B1A4-DA3467A66FAB}" srcOrd="1" destOrd="0" presId="urn:microsoft.com/office/officeart/2018/2/layout/IconCircleList"/>
    <dgm:cxn modelId="{53DDD6C2-8920-4175-8D7A-269A158B84A3}" type="presParOf" srcId="{A9782931-52D3-4D47-8F32-DB6B09C67B2B}" destId="{7A6A9B70-B0CA-4688-9B28-A49EC31BE4EC}" srcOrd="2" destOrd="0" presId="urn:microsoft.com/office/officeart/2018/2/layout/IconCircleList"/>
    <dgm:cxn modelId="{0D09BD87-5456-4B00-8CFA-4395B87CD555}" type="presParOf" srcId="{A9782931-52D3-4D47-8F32-DB6B09C67B2B}" destId="{812C4012-1973-4388-9FA6-2CE485045E44}" srcOrd="3" destOrd="0" presId="urn:microsoft.com/office/officeart/2018/2/layout/IconCircleList"/>
    <dgm:cxn modelId="{323C5815-9704-4C3F-8E59-11BAC09E2F71}" type="presParOf" srcId="{9FF9D731-C400-4FB0-85F9-7DACC9173D1D}" destId="{30B74FF3-E41E-4EFC-A64E-78559C1A150B}" srcOrd="3" destOrd="0" presId="urn:microsoft.com/office/officeart/2018/2/layout/IconCircleList"/>
    <dgm:cxn modelId="{32238616-B9C7-4CB4-A605-048FAC879A50}" type="presParOf" srcId="{9FF9D731-C400-4FB0-85F9-7DACC9173D1D}" destId="{A8FC3B42-292D-43CB-9884-98790D73A205}" srcOrd="4" destOrd="0" presId="urn:microsoft.com/office/officeart/2018/2/layout/IconCircleList"/>
    <dgm:cxn modelId="{6DC3425B-7D77-4D9E-AE90-99A17B07D919}" type="presParOf" srcId="{A8FC3B42-292D-43CB-9884-98790D73A205}" destId="{5022D932-A4ED-4756-85B7-D43B8372B98E}" srcOrd="0" destOrd="0" presId="urn:microsoft.com/office/officeart/2018/2/layout/IconCircleList"/>
    <dgm:cxn modelId="{2551850A-49DF-4629-A4D3-A92D2073C1B2}" type="presParOf" srcId="{A8FC3B42-292D-43CB-9884-98790D73A205}" destId="{DFD23A1F-8680-4B7D-A788-80288C0551F8}" srcOrd="1" destOrd="0" presId="urn:microsoft.com/office/officeart/2018/2/layout/IconCircleList"/>
    <dgm:cxn modelId="{7EABEF38-E742-4A00-99B2-BF35BDBBD836}" type="presParOf" srcId="{A8FC3B42-292D-43CB-9884-98790D73A205}" destId="{F9B3B22B-FFF3-41BF-9154-9A27DDD7CF84}" srcOrd="2" destOrd="0" presId="urn:microsoft.com/office/officeart/2018/2/layout/IconCircleList"/>
    <dgm:cxn modelId="{D0CD8B59-C68C-42B7-9E2C-D1D5EDFCCE55}" type="presParOf" srcId="{A8FC3B42-292D-43CB-9884-98790D73A205}" destId="{944C20C0-AC0E-4858-84E9-7ABEAD171CB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E6D044-FD93-480B-95EB-70B67A55A88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5485183-1348-4698-BCAF-C5CB97BD6FF8}">
      <dgm:prSet/>
      <dgm:spPr/>
      <dgm:t>
        <a:bodyPr/>
        <a:lstStyle/>
        <a:p>
          <a:r>
            <a:rPr lang="en-US" i="1"/>
            <a:t>Persistent </a:t>
          </a:r>
          <a:r>
            <a:rPr lang="en-US"/>
            <a:t>hr HPV infection is widely associated with the development of cervical cancer (implies immune system weakness)</a:t>
          </a:r>
        </a:p>
      </dgm:t>
    </dgm:pt>
    <dgm:pt modelId="{E7A95D0D-227F-42B4-AEEC-3ADB21F989EE}" type="parTrans" cxnId="{50DB0AB9-5707-4605-AA45-5E100DA3643C}">
      <dgm:prSet/>
      <dgm:spPr/>
      <dgm:t>
        <a:bodyPr/>
        <a:lstStyle/>
        <a:p>
          <a:endParaRPr lang="en-US"/>
        </a:p>
      </dgm:t>
    </dgm:pt>
    <dgm:pt modelId="{295D2D1F-A1E1-43D7-B6B7-EB1799944390}" type="sibTrans" cxnId="{50DB0AB9-5707-4605-AA45-5E100DA3643C}">
      <dgm:prSet/>
      <dgm:spPr/>
      <dgm:t>
        <a:bodyPr/>
        <a:lstStyle/>
        <a:p>
          <a:endParaRPr lang="en-US"/>
        </a:p>
      </dgm:t>
    </dgm:pt>
    <dgm:pt modelId="{1CD9D1F1-6944-4EA0-BE20-1F9C0D66FAD7}">
      <dgm:prSet/>
      <dgm:spPr/>
      <dgm:t>
        <a:bodyPr/>
        <a:lstStyle/>
        <a:p>
          <a:r>
            <a:rPr lang="en-US"/>
            <a:t>Vaccination of individuals with multiple infections appear to lead to increased risk of CIN1 and CIN2 lesions post-vaccination</a:t>
          </a:r>
        </a:p>
      </dgm:t>
    </dgm:pt>
    <dgm:pt modelId="{5012F995-EC86-4C62-9D89-46E8F163A5FA}" type="parTrans" cxnId="{4B8B1078-6B1F-444F-AE41-0DAC93715726}">
      <dgm:prSet/>
      <dgm:spPr/>
      <dgm:t>
        <a:bodyPr/>
        <a:lstStyle/>
        <a:p>
          <a:endParaRPr lang="en-US"/>
        </a:p>
      </dgm:t>
    </dgm:pt>
    <dgm:pt modelId="{09869289-A595-4272-BAED-F2767AFD9131}" type="sibTrans" cxnId="{4B8B1078-6B1F-444F-AE41-0DAC93715726}">
      <dgm:prSet/>
      <dgm:spPr/>
      <dgm:t>
        <a:bodyPr/>
        <a:lstStyle/>
        <a:p>
          <a:endParaRPr lang="en-US"/>
        </a:p>
      </dgm:t>
    </dgm:pt>
    <dgm:pt modelId="{4E9C3798-6F62-409B-AF30-44463926CDE8}" type="pres">
      <dgm:prSet presAssocID="{1BE6D044-FD93-480B-95EB-70B67A55A880}" presName="hierChild1" presStyleCnt="0">
        <dgm:presLayoutVars>
          <dgm:chPref val="1"/>
          <dgm:dir/>
          <dgm:animOne val="branch"/>
          <dgm:animLvl val="lvl"/>
          <dgm:resizeHandles/>
        </dgm:presLayoutVars>
      </dgm:prSet>
      <dgm:spPr/>
    </dgm:pt>
    <dgm:pt modelId="{015DF0DC-BEDA-48F7-8854-51CC87E0DA95}" type="pres">
      <dgm:prSet presAssocID="{85485183-1348-4698-BCAF-C5CB97BD6FF8}" presName="hierRoot1" presStyleCnt="0"/>
      <dgm:spPr/>
    </dgm:pt>
    <dgm:pt modelId="{E2E66F2B-F3F3-4CDB-812C-9B3840E8AD32}" type="pres">
      <dgm:prSet presAssocID="{85485183-1348-4698-BCAF-C5CB97BD6FF8}" presName="composite" presStyleCnt="0"/>
      <dgm:spPr/>
    </dgm:pt>
    <dgm:pt modelId="{B26C20A6-F500-4CCC-91BA-C339BBDFCE24}" type="pres">
      <dgm:prSet presAssocID="{85485183-1348-4698-BCAF-C5CB97BD6FF8}" presName="background" presStyleLbl="node0" presStyleIdx="0" presStyleCnt="2"/>
      <dgm:spPr/>
    </dgm:pt>
    <dgm:pt modelId="{ABD82715-824A-4836-8BD1-2A3B6A56307F}" type="pres">
      <dgm:prSet presAssocID="{85485183-1348-4698-BCAF-C5CB97BD6FF8}" presName="text" presStyleLbl="fgAcc0" presStyleIdx="0" presStyleCnt="2">
        <dgm:presLayoutVars>
          <dgm:chPref val="3"/>
        </dgm:presLayoutVars>
      </dgm:prSet>
      <dgm:spPr/>
    </dgm:pt>
    <dgm:pt modelId="{015576E0-A285-4D2F-B41C-2D6518E32FE0}" type="pres">
      <dgm:prSet presAssocID="{85485183-1348-4698-BCAF-C5CB97BD6FF8}" presName="hierChild2" presStyleCnt="0"/>
      <dgm:spPr/>
    </dgm:pt>
    <dgm:pt modelId="{71750DDD-6D3E-4EC9-8693-90A81594BE68}" type="pres">
      <dgm:prSet presAssocID="{1CD9D1F1-6944-4EA0-BE20-1F9C0D66FAD7}" presName="hierRoot1" presStyleCnt="0"/>
      <dgm:spPr/>
    </dgm:pt>
    <dgm:pt modelId="{5139A24C-58D7-46CE-B6F7-61934AD0270F}" type="pres">
      <dgm:prSet presAssocID="{1CD9D1F1-6944-4EA0-BE20-1F9C0D66FAD7}" presName="composite" presStyleCnt="0"/>
      <dgm:spPr/>
    </dgm:pt>
    <dgm:pt modelId="{95439C7E-8998-4601-9F63-4395D55E8C58}" type="pres">
      <dgm:prSet presAssocID="{1CD9D1F1-6944-4EA0-BE20-1F9C0D66FAD7}" presName="background" presStyleLbl="node0" presStyleIdx="1" presStyleCnt="2"/>
      <dgm:spPr/>
    </dgm:pt>
    <dgm:pt modelId="{6E7F19CF-ED96-456C-A296-5DEDE981506D}" type="pres">
      <dgm:prSet presAssocID="{1CD9D1F1-6944-4EA0-BE20-1F9C0D66FAD7}" presName="text" presStyleLbl="fgAcc0" presStyleIdx="1" presStyleCnt="2">
        <dgm:presLayoutVars>
          <dgm:chPref val="3"/>
        </dgm:presLayoutVars>
      </dgm:prSet>
      <dgm:spPr/>
    </dgm:pt>
    <dgm:pt modelId="{065B7FD2-9C62-47FC-8EF9-000F20C61787}" type="pres">
      <dgm:prSet presAssocID="{1CD9D1F1-6944-4EA0-BE20-1F9C0D66FAD7}" presName="hierChild2" presStyleCnt="0"/>
      <dgm:spPr/>
    </dgm:pt>
  </dgm:ptLst>
  <dgm:cxnLst>
    <dgm:cxn modelId="{56C65629-5062-4159-9C14-D35704F29C0F}" type="presOf" srcId="{1BE6D044-FD93-480B-95EB-70B67A55A880}" destId="{4E9C3798-6F62-409B-AF30-44463926CDE8}" srcOrd="0" destOrd="0" presId="urn:microsoft.com/office/officeart/2005/8/layout/hierarchy1"/>
    <dgm:cxn modelId="{4B8B1078-6B1F-444F-AE41-0DAC93715726}" srcId="{1BE6D044-FD93-480B-95EB-70B67A55A880}" destId="{1CD9D1F1-6944-4EA0-BE20-1F9C0D66FAD7}" srcOrd="1" destOrd="0" parTransId="{5012F995-EC86-4C62-9D89-46E8F163A5FA}" sibTransId="{09869289-A595-4272-BAED-F2767AFD9131}"/>
    <dgm:cxn modelId="{50DB0AB9-5707-4605-AA45-5E100DA3643C}" srcId="{1BE6D044-FD93-480B-95EB-70B67A55A880}" destId="{85485183-1348-4698-BCAF-C5CB97BD6FF8}" srcOrd="0" destOrd="0" parTransId="{E7A95D0D-227F-42B4-AEEC-3ADB21F989EE}" sibTransId="{295D2D1F-A1E1-43D7-B6B7-EB1799944390}"/>
    <dgm:cxn modelId="{871600E1-833F-4E5D-A3DE-6C9F68478D38}" type="presOf" srcId="{85485183-1348-4698-BCAF-C5CB97BD6FF8}" destId="{ABD82715-824A-4836-8BD1-2A3B6A56307F}" srcOrd="0" destOrd="0" presId="urn:microsoft.com/office/officeart/2005/8/layout/hierarchy1"/>
    <dgm:cxn modelId="{E4108DEC-5C60-4552-A991-29EF868C6A11}" type="presOf" srcId="{1CD9D1F1-6944-4EA0-BE20-1F9C0D66FAD7}" destId="{6E7F19CF-ED96-456C-A296-5DEDE981506D}" srcOrd="0" destOrd="0" presId="urn:microsoft.com/office/officeart/2005/8/layout/hierarchy1"/>
    <dgm:cxn modelId="{C9DAB337-E8A4-43AB-AEAF-03AF80C45D30}" type="presParOf" srcId="{4E9C3798-6F62-409B-AF30-44463926CDE8}" destId="{015DF0DC-BEDA-48F7-8854-51CC87E0DA95}" srcOrd="0" destOrd="0" presId="urn:microsoft.com/office/officeart/2005/8/layout/hierarchy1"/>
    <dgm:cxn modelId="{79FB772D-331C-4E38-80C0-4070DAD50E94}" type="presParOf" srcId="{015DF0DC-BEDA-48F7-8854-51CC87E0DA95}" destId="{E2E66F2B-F3F3-4CDB-812C-9B3840E8AD32}" srcOrd="0" destOrd="0" presId="urn:microsoft.com/office/officeart/2005/8/layout/hierarchy1"/>
    <dgm:cxn modelId="{CBC1AABB-CAD9-484B-B83D-2D32D61C1590}" type="presParOf" srcId="{E2E66F2B-F3F3-4CDB-812C-9B3840E8AD32}" destId="{B26C20A6-F500-4CCC-91BA-C339BBDFCE24}" srcOrd="0" destOrd="0" presId="urn:microsoft.com/office/officeart/2005/8/layout/hierarchy1"/>
    <dgm:cxn modelId="{4CBA2ED8-ACD4-4E4B-AF71-50A85989B100}" type="presParOf" srcId="{E2E66F2B-F3F3-4CDB-812C-9B3840E8AD32}" destId="{ABD82715-824A-4836-8BD1-2A3B6A56307F}" srcOrd="1" destOrd="0" presId="urn:microsoft.com/office/officeart/2005/8/layout/hierarchy1"/>
    <dgm:cxn modelId="{C82E06D2-87CF-4D22-BFF3-B3F3A400203F}" type="presParOf" srcId="{015DF0DC-BEDA-48F7-8854-51CC87E0DA95}" destId="{015576E0-A285-4D2F-B41C-2D6518E32FE0}" srcOrd="1" destOrd="0" presId="urn:microsoft.com/office/officeart/2005/8/layout/hierarchy1"/>
    <dgm:cxn modelId="{5FEE3DB5-9B2F-4047-B797-109A834E80B9}" type="presParOf" srcId="{4E9C3798-6F62-409B-AF30-44463926CDE8}" destId="{71750DDD-6D3E-4EC9-8693-90A81594BE68}" srcOrd="1" destOrd="0" presId="urn:microsoft.com/office/officeart/2005/8/layout/hierarchy1"/>
    <dgm:cxn modelId="{AE554C10-E267-4F95-B7B6-F09905F62E04}" type="presParOf" srcId="{71750DDD-6D3E-4EC9-8693-90A81594BE68}" destId="{5139A24C-58D7-46CE-B6F7-61934AD0270F}" srcOrd="0" destOrd="0" presId="urn:microsoft.com/office/officeart/2005/8/layout/hierarchy1"/>
    <dgm:cxn modelId="{76FFC1C1-5432-4BE0-99FF-84019D6C45F2}" type="presParOf" srcId="{5139A24C-58D7-46CE-B6F7-61934AD0270F}" destId="{95439C7E-8998-4601-9F63-4395D55E8C58}" srcOrd="0" destOrd="0" presId="urn:microsoft.com/office/officeart/2005/8/layout/hierarchy1"/>
    <dgm:cxn modelId="{D2DE0B5D-4CB5-44B9-BF7A-34AF0534379B}" type="presParOf" srcId="{5139A24C-58D7-46CE-B6F7-61934AD0270F}" destId="{6E7F19CF-ED96-456C-A296-5DEDE981506D}" srcOrd="1" destOrd="0" presId="urn:microsoft.com/office/officeart/2005/8/layout/hierarchy1"/>
    <dgm:cxn modelId="{1469AE83-48F6-496C-A2DA-0B7D069CA862}" type="presParOf" srcId="{71750DDD-6D3E-4EC9-8693-90A81594BE68}" destId="{065B7FD2-9C62-47FC-8EF9-000F20C6178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CDBA26-8D3B-4695-B535-5EE96674F9CA}" type="doc">
      <dgm:prSet loTypeId="urn:microsoft.com/office/officeart/2018/2/layout/IconVerticalSolidList" loCatId="icon" qsTypeId="urn:microsoft.com/office/officeart/2005/8/quickstyle/simple4" qsCatId="simple" csTypeId="urn:microsoft.com/office/officeart/2018/5/colors/Iconchunking_neutralicontext_accent5_2" csCatId="accent5" phldr="1"/>
      <dgm:spPr/>
      <dgm:t>
        <a:bodyPr/>
        <a:lstStyle/>
        <a:p>
          <a:endParaRPr lang="en-US"/>
        </a:p>
      </dgm:t>
    </dgm:pt>
    <dgm:pt modelId="{4E231855-3EE1-4F02-8EB6-B3409B06E715}">
      <dgm:prSet/>
      <dgm:spPr/>
      <dgm:t>
        <a:bodyPr/>
        <a:lstStyle/>
        <a:p>
          <a:r>
            <a:rPr lang="en-US"/>
            <a:t>alternatively known as “primary or premature ovarian insufficiency (POI), or diminished ovarian reserve (DOR)”</a:t>
          </a:r>
        </a:p>
      </dgm:t>
    </dgm:pt>
    <dgm:pt modelId="{D11C2B55-5FA6-4539-A24C-41DFDE2D0D70}" type="parTrans" cxnId="{11DEA101-4B96-453B-AEA5-93408DC9F04C}">
      <dgm:prSet/>
      <dgm:spPr/>
      <dgm:t>
        <a:bodyPr/>
        <a:lstStyle/>
        <a:p>
          <a:endParaRPr lang="en-US"/>
        </a:p>
      </dgm:t>
    </dgm:pt>
    <dgm:pt modelId="{177EF16A-AB6D-4165-B76A-46334C0283AE}" type="sibTrans" cxnId="{11DEA101-4B96-453B-AEA5-93408DC9F04C}">
      <dgm:prSet/>
      <dgm:spPr/>
      <dgm:t>
        <a:bodyPr/>
        <a:lstStyle/>
        <a:p>
          <a:endParaRPr lang="en-US"/>
        </a:p>
      </dgm:t>
    </dgm:pt>
    <dgm:pt modelId="{9A05D351-BAD7-4F1B-82C0-0E711BD23101}">
      <dgm:prSet/>
      <dgm:spPr/>
      <dgm:t>
        <a:bodyPr/>
        <a:lstStyle/>
        <a:p>
          <a:r>
            <a:rPr lang="en-US"/>
            <a:t>Little DT, and Ward HR. Adolescent premature ovarian insufficiency following human papillomavirus vaccination: a case series seen in general practice. J Inv Med High Imp Case Rep. 2014; doi: 10.1177/2324709614556129, pp 1-12.	(N=3)</a:t>
          </a:r>
        </a:p>
      </dgm:t>
    </dgm:pt>
    <dgm:pt modelId="{0B737ED3-E4F3-48D3-B124-C0982F2F2C69}" type="parTrans" cxnId="{FBE396EA-DE09-4269-86CC-B67B4135461A}">
      <dgm:prSet/>
      <dgm:spPr/>
      <dgm:t>
        <a:bodyPr/>
        <a:lstStyle/>
        <a:p>
          <a:endParaRPr lang="en-US"/>
        </a:p>
      </dgm:t>
    </dgm:pt>
    <dgm:pt modelId="{7ED761A9-7449-48CF-905A-A40401C36465}" type="sibTrans" cxnId="{FBE396EA-DE09-4269-86CC-B67B4135461A}">
      <dgm:prSet/>
      <dgm:spPr/>
      <dgm:t>
        <a:bodyPr/>
        <a:lstStyle/>
        <a:p>
          <a:endParaRPr lang="en-US"/>
        </a:p>
      </dgm:t>
    </dgm:pt>
    <dgm:pt modelId="{1E12029D-C653-4E47-BEB3-1C116AD3401E}">
      <dgm:prSet/>
      <dgm:spPr/>
      <dgm:t>
        <a:bodyPr/>
        <a:lstStyle/>
        <a:p>
          <a:r>
            <a:rPr lang="en-US"/>
            <a:t>Colafrancesco S, Perricone C, Tomljenovic L, Shoenfeld Y. Human papilloma virus vaccine and primary ovarian failure: another facet of the autoimmune/inflammatory syndrome induced by adjuvants. Am J Reprod Immunol. 2013; 70:309-316. (N=3)</a:t>
          </a:r>
        </a:p>
      </dgm:t>
    </dgm:pt>
    <dgm:pt modelId="{D4140658-EF41-4AEB-8DCB-240E812C8E2D}" type="parTrans" cxnId="{04557464-6D41-442F-9F5A-4A53297D690C}">
      <dgm:prSet/>
      <dgm:spPr/>
      <dgm:t>
        <a:bodyPr/>
        <a:lstStyle/>
        <a:p>
          <a:endParaRPr lang="en-US"/>
        </a:p>
      </dgm:t>
    </dgm:pt>
    <dgm:pt modelId="{6E7E68F1-6890-4F41-A17D-4DFFC88BEDDA}" type="sibTrans" cxnId="{04557464-6D41-442F-9F5A-4A53297D690C}">
      <dgm:prSet/>
      <dgm:spPr/>
      <dgm:t>
        <a:bodyPr/>
        <a:lstStyle/>
        <a:p>
          <a:endParaRPr lang="en-US"/>
        </a:p>
      </dgm:t>
    </dgm:pt>
    <dgm:pt modelId="{719F44F9-34EA-4E0D-ACB5-0B428E1640BB}">
      <dgm:prSet/>
      <dgm:spPr/>
      <dgm:t>
        <a:bodyPr/>
        <a:lstStyle/>
        <a:p>
          <a:r>
            <a:rPr lang="en-US"/>
            <a:t>Hamiel, Orit (Israel) 15 total cases, some 13 cases occurred within the last five years of the study indicating a cluster</a:t>
          </a:r>
        </a:p>
      </dgm:t>
    </dgm:pt>
    <dgm:pt modelId="{8772D352-8047-40E0-A9C4-F206CAA3CB78}" type="parTrans" cxnId="{D1986D37-DEBE-4647-B2B9-05753BAC8C7E}">
      <dgm:prSet/>
      <dgm:spPr/>
      <dgm:t>
        <a:bodyPr/>
        <a:lstStyle/>
        <a:p>
          <a:endParaRPr lang="en-US"/>
        </a:p>
      </dgm:t>
    </dgm:pt>
    <dgm:pt modelId="{DB1BF1FE-8D82-4E57-B936-DA239CF2B785}" type="sibTrans" cxnId="{D1986D37-DEBE-4647-B2B9-05753BAC8C7E}">
      <dgm:prSet/>
      <dgm:spPr/>
      <dgm:t>
        <a:bodyPr/>
        <a:lstStyle/>
        <a:p>
          <a:endParaRPr lang="en-US"/>
        </a:p>
      </dgm:t>
    </dgm:pt>
    <dgm:pt modelId="{EEFF07C2-EE22-4CA8-94D8-5EB397FA0871}" type="pres">
      <dgm:prSet presAssocID="{AACDBA26-8D3B-4695-B535-5EE96674F9CA}" presName="root" presStyleCnt="0">
        <dgm:presLayoutVars>
          <dgm:dir/>
          <dgm:resizeHandles val="exact"/>
        </dgm:presLayoutVars>
      </dgm:prSet>
      <dgm:spPr/>
    </dgm:pt>
    <dgm:pt modelId="{ACFEE8BC-9760-415E-B55B-48C3B29C6863}" type="pres">
      <dgm:prSet presAssocID="{4E231855-3EE1-4F02-8EB6-B3409B06E715}" presName="compNode" presStyleCnt="0"/>
      <dgm:spPr/>
    </dgm:pt>
    <dgm:pt modelId="{7BE4C56E-9F52-4FF5-ADF1-1361912B2A07}" type="pres">
      <dgm:prSet presAssocID="{4E231855-3EE1-4F02-8EB6-B3409B06E715}" presName="bgRect" presStyleLbl="bgShp" presStyleIdx="0" presStyleCnt="4"/>
      <dgm:spPr/>
    </dgm:pt>
    <dgm:pt modelId="{DDB87264-7C41-4F4B-A480-A239EE9EC6E1}" type="pres">
      <dgm:prSet presAssocID="{4E231855-3EE1-4F02-8EB6-B3409B06E71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Cane"/>
        </a:ext>
      </dgm:extLst>
    </dgm:pt>
    <dgm:pt modelId="{919DF290-3729-455D-941A-252E10DDD3A2}" type="pres">
      <dgm:prSet presAssocID="{4E231855-3EE1-4F02-8EB6-B3409B06E715}" presName="spaceRect" presStyleCnt="0"/>
      <dgm:spPr/>
    </dgm:pt>
    <dgm:pt modelId="{7FC5A027-2C70-4993-84C7-6EEB8D1A837D}" type="pres">
      <dgm:prSet presAssocID="{4E231855-3EE1-4F02-8EB6-B3409B06E715}" presName="parTx" presStyleLbl="revTx" presStyleIdx="0" presStyleCnt="4">
        <dgm:presLayoutVars>
          <dgm:chMax val="0"/>
          <dgm:chPref val="0"/>
        </dgm:presLayoutVars>
      </dgm:prSet>
      <dgm:spPr/>
    </dgm:pt>
    <dgm:pt modelId="{24414AAC-CEBA-4C3D-9AD4-CA09DE5023E3}" type="pres">
      <dgm:prSet presAssocID="{177EF16A-AB6D-4165-B76A-46334C0283AE}" presName="sibTrans" presStyleCnt="0"/>
      <dgm:spPr/>
    </dgm:pt>
    <dgm:pt modelId="{F6169186-6643-4C56-9117-75722435DCFE}" type="pres">
      <dgm:prSet presAssocID="{9A05D351-BAD7-4F1B-82C0-0E711BD23101}" presName="compNode" presStyleCnt="0"/>
      <dgm:spPr/>
    </dgm:pt>
    <dgm:pt modelId="{0A3A988A-E4F1-451D-99C1-70837183E7AC}" type="pres">
      <dgm:prSet presAssocID="{9A05D351-BAD7-4F1B-82C0-0E711BD23101}" presName="bgRect" presStyleLbl="bgShp" presStyleIdx="1" presStyleCnt="4"/>
      <dgm:spPr/>
    </dgm:pt>
    <dgm:pt modelId="{BB963BDA-F16D-4678-84D8-9FFC1A3C9519}" type="pres">
      <dgm:prSet presAssocID="{9A05D351-BAD7-4F1B-82C0-0E711BD231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56204333-E280-4CE5-8408-DF2E817140BF}" type="pres">
      <dgm:prSet presAssocID="{9A05D351-BAD7-4F1B-82C0-0E711BD23101}" presName="spaceRect" presStyleCnt="0"/>
      <dgm:spPr/>
    </dgm:pt>
    <dgm:pt modelId="{43E52429-0E7D-475E-BAFA-9C8589E354DF}" type="pres">
      <dgm:prSet presAssocID="{9A05D351-BAD7-4F1B-82C0-0E711BD23101}" presName="parTx" presStyleLbl="revTx" presStyleIdx="1" presStyleCnt="4">
        <dgm:presLayoutVars>
          <dgm:chMax val="0"/>
          <dgm:chPref val="0"/>
        </dgm:presLayoutVars>
      </dgm:prSet>
      <dgm:spPr/>
    </dgm:pt>
    <dgm:pt modelId="{0F6C9830-F3EB-4AE0-9491-E2A3EE5C58F6}" type="pres">
      <dgm:prSet presAssocID="{7ED761A9-7449-48CF-905A-A40401C36465}" presName="sibTrans" presStyleCnt="0"/>
      <dgm:spPr/>
    </dgm:pt>
    <dgm:pt modelId="{070CE89C-35D8-4567-9409-6EFEB3C7F769}" type="pres">
      <dgm:prSet presAssocID="{1E12029D-C653-4E47-BEB3-1C116AD3401E}" presName="compNode" presStyleCnt="0"/>
      <dgm:spPr/>
    </dgm:pt>
    <dgm:pt modelId="{3E068EEB-BEED-4C68-9933-BC9B50BF5FD8}" type="pres">
      <dgm:prSet presAssocID="{1E12029D-C653-4E47-BEB3-1C116AD3401E}" presName="bgRect" presStyleLbl="bgShp" presStyleIdx="2" presStyleCnt="4"/>
      <dgm:spPr/>
    </dgm:pt>
    <dgm:pt modelId="{AF8C3D7D-983C-40E9-869D-63E82AD6AC08}" type="pres">
      <dgm:prSet presAssocID="{1E12029D-C653-4E47-BEB3-1C116AD340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EC29EA6D-6363-4808-B89D-B62B063F0C23}" type="pres">
      <dgm:prSet presAssocID="{1E12029D-C653-4E47-BEB3-1C116AD3401E}" presName="spaceRect" presStyleCnt="0"/>
      <dgm:spPr/>
    </dgm:pt>
    <dgm:pt modelId="{F556A43E-97E4-42BE-B774-9AC8C87AD457}" type="pres">
      <dgm:prSet presAssocID="{1E12029D-C653-4E47-BEB3-1C116AD3401E}" presName="parTx" presStyleLbl="revTx" presStyleIdx="2" presStyleCnt="4">
        <dgm:presLayoutVars>
          <dgm:chMax val="0"/>
          <dgm:chPref val="0"/>
        </dgm:presLayoutVars>
      </dgm:prSet>
      <dgm:spPr/>
    </dgm:pt>
    <dgm:pt modelId="{26544C63-F51D-4F71-8A84-DEBF5E7ADD46}" type="pres">
      <dgm:prSet presAssocID="{6E7E68F1-6890-4F41-A17D-4DFFC88BEDDA}" presName="sibTrans" presStyleCnt="0"/>
      <dgm:spPr/>
    </dgm:pt>
    <dgm:pt modelId="{3C26F4D1-B7E3-4CDF-BA0B-633516655954}" type="pres">
      <dgm:prSet presAssocID="{719F44F9-34EA-4E0D-ACB5-0B428E1640BB}" presName="compNode" presStyleCnt="0"/>
      <dgm:spPr/>
    </dgm:pt>
    <dgm:pt modelId="{AFCC8F5A-A03E-4543-8E74-D25CF145B1A8}" type="pres">
      <dgm:prSet presAssocID="{719F44F9-34EA-4E0D-ACB5-0B428E1640BB}" presName="bgRect" presStyleLbl="bgShp" presStyleIdx="3" presStyleCnt="4"/>
      <dgm:spPr/>
    </dgm:pt>
    <dgm:pt modelId="{4E4A7B9F-71B4-42B4-842D-DBEFABE9A51F}" type="pres">
      <dgm:prSet presAssocID="{719F44F9-34EA-4E0D-ACB5-0B428E1640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4A888129-690E-4F8B-9F41-BD5B43641036}" type="pres">
      <dgm:prSet presAssocID="{719F44F9-34EA-4E0D-ACB5-0B428E1640BB}" presName="spaceRect" presStyleCnt="0"/>
      <dgm:spPr/>
    </dgm:pt>
    <dgm:pt modelId="{29833DB1-77BB-441A-A053-F9D02CA6BC32}" type="pres">
      <dgm:prSet presAssocID="{719F44F9-34EA-4E0D-ACB5-0B428E1640BB}" presName="parTx" presStyleLbl="revTx" presStyleIdx="3" presStyleCnt="4">
        <dgm:presLayoutVars>
          <dgm:chMax val="0"/>
          <dgm:chPref val="0"/>
        </dgm:presLayoutVars>
      </dgm:prSet>
      <dgm:spPr/>
    </dgm:pt>
  </dgm:ptLst>
  <dgm:cxnLst>
    <dgm:cxn modelId="{11DEA101-4B96-453B-AEA5-93408DC9F04C}" srcId="{AACDBA26-8D3B-4695-B535-5EE96674F9CA}" destId="{4E231855-3EE1-4F02-8EB6-B3409B06E715}" srcOrd="0" destOrd="0" parTransId="{D11C2B55-5FA6-4539-A24C-41DFDE2D0D70}" sibTransId="{177EF16A-AB6D-4165-B76A-46334C0283AE}"/>
    <dgm:cxn modelId="{3971002F-9947-416F-B753-4C82A653718A}" type="presOf" srcId="{4E231855-3EE1-4F02-8EB6-B3409B06E715}" destId="{7FC5A027-2C70-4993-84C7-6EEB8D1A837D}" srcOrd="0" destOrd="0" presId="urn:microsoft.com/office/officeart/2018/2/layout/IconVerticalSolidList"/>
    <dgm:cxn modelId="{D1986D37-DEBE-4647-B2B9-05753BAC8C7E}" srcId="{AACDBA26-8D3B-4695-B535-5EE96674F9CA}" destId="{719F44F9-34EA-4E0D-ACB5-0B428E1640BB}" srcOrd="3" destOrd="0" parTransId="{8772D352-8047-40E0-A9C4-F206CAA3CB78}" sibTransId="{DB1BF1FE-8D82-4E57-B936-DA239CF2B785}"/>
    <dgm:cxn modelId="{04557464-6D41-442F-9F5A-4A53297D690C}" srcId="{AACDBA26-8D3B-4695-B535-5EE96674F9CA}" destId="{1E12029D-C653-4E47-BEB3-1C116AD3401E}" srcOrd="2" destOrd="0" parTransId="{D4140658-EF41-4AEB-8DCB-240E812C8E2D}" sibTransId="{6E7E68F1-6890-4F41-A17D-4DFFC88BEDDA}"/>
    <dgm:cxn modelId="{B429E065-7E75-4EC5-BB62-D14A00B10E9F}" type="presOf" srcId="{9A05D351-BAD7-4F1B-82C0-0E711BD23101}" destId="{43E52429-0E7D-475E-BAFA-9C8589E354DF}" srcOrd="0" destOrd="0" presId="urn:microsoft.com/office/officeart/2018/2/layout/IconVerticalSolidList"/>
    <dgm:cxn modelId="{5F9E807A-29B8-4CB5-84B2-FF2094AA8584}" type="presOf" srcId="{AACDBA26-8D3B-4695-B535-5EE96674F9CA}" destId="{EEFF07C2-EE22-4CA8-94D8-5EB397FA0871}" srcOrd="0" destOrd="0" presId="urn:microsoft.com/office/officeart/2018/2/layout/IconVerticalSolidList"/>
    <dgm:cxn modelId="{119E0FC4-DC15-4E02-A4BE-9E18879CF79D}" type="presOf" srcId="{1E12029D-C653-4E47-BEB3-1C116AD3401E}" destId="{F556A43E-97E4-42BE-B774-9AC8C87AD457}" srcOrd="0" destOrd="0" presId="urn:microsoft.com/office/officeart/2018/2/layout/IconVerticalSolidList"/>
    <dgm:cxn modelId="{FBE396EA-DE09-4269-86CC-B67B4135461A}" srcId="{AACDBA26-8D3B-4695-B535-5EE96674F9CA}" destId="{9A05D351-BAD7-4F1B-82C0-0E711BD23101}" srcOrd="1" destOrd="0" parTransId="{0B737ED3-E4F3-48D3-B124-C0982F2F2C69}" sibTransId="{7ED761A9-7449-48CF-905A-A40401C36465}"/>
    <dgm:cxn modelId="{C70717FB-FFE9-499D-9A28-F7CC7A1F2F55}" type="presOf" srcId="{719F44F9-34EA-4E0D-ACB5-0B428E1640BB}" destId="{29833DB1-77BB-441A-A053-F9D02CA6BC32}" srcOrd="0" destOrd="0" presId="urn:microsoft.com/office/officeart/2018/2/layout/IconVerticalSolidList"/>
    <dgm:cxn modelId="{D8DC20E0-6EFF-40B0-A3B1-0A891FF3CFC4}" type="presParOf" srcId="{EEFF07C2-EE22-4CA8-94D8-5EB397FA0871}" destId="{ACFEE8BC-9760-415E-B55B-48C3B29C6863}" srcOrd="0" destOrd="0" presId="urn:microsoft.com/office/officeart/2018/2/layout/IconVerticalSolidList"/>
    <dgm:cxn modelId="{D740AFEB-DE47-4C78-A3D9-CA1EF7A54FA7}" type="presParOf" srcId="{ACFEE8BC-9760-415E-B55B-48C3B29C6863}" destId="{7BE4C56E-9F52-4FF5-ADF1-1361912B2A07}" srcOrd="0" destOrd="0" presId="urn:microsoft.com/office/officeart/2018/2/layout/IconVerticalSolidList"/>
    <dgm:cxn modelId="{D526E727-90D5-4D56-B050-525456B7FCA7}" type="presParOf" srcId="{ACFEE8BC-9760-415E-B55B-48C3B29C6863}" destId="{DDB87264-7C41-4F4B-A480-A239EE9EC6E1}" srcOrd="1" destOrd="0" presId="urn:microsoft.com/office/officeart/2018/2/layout/IconVerticalSolidList"/>
    <dgm:cxn modelId="{02D57485-3AC0-491D-B36D-E9434CC9DAE1}" type="presParOf" srcId="{ACFEE8BC-9760-415E-B55B-48C3B29C6863}" destId="{919DF290-3729-455D-941A-252E10DDD3A2}" srcOrd="2" destOrd="0" presId="urn:microsoft.com/office/officeart/2018/2/layout/IconVerticalSolidList"/>
    <dgm:cxn modelId="{8DB78618-20CD-4F17-A940-F7E3754CA04B}" type="presParOf" srcId="{ACFEE8BC-9760-415E-B55B-48C3B29C6863}" destId="{7FC5A027-2C70-4993-84C7-6EEB8D1A837D}" srcOrd="3" destOrd="0" presId="urn:microsoft.com/office/officeart/2018/2/layout/IconVerticalSolidList"/>
    <dgm:cxn modelId="{1BAAB055-9203-4ED7-8DE3-47BA30042499}" type="presParOf" srcId="{EEFF07C2-EE22-4CA8-94D8-5EB397FA0871}" destId="{24414AAC-CEBA-4C3D-9AD4-CA09DE5023E3}" srcOrd="1" destOrd="0" presId="urn:microsoft.com/office/officeart/2018/2/layout/IconVerticalSolidList"/>
    <dgm:cxn modelId="{340FE8DE-A4FD-4FD6-8B1F-94FA3C99C87D}" type="presParOf" srcId="{EEFF07C2-EE22-4CA8-94D8-5EB397FA0871}" destId="{F6169186-6643-4C56-9117-75722435DCFE}" srcOrd="2" destOrd="0" presId="urn:microsoft.com/office/officeart/2018/2/layout/IconVerticalSolidList"/>
    <dgm:cxn modelId="{B82FB175-1113-4203-8B9E-F196E590CF65}" type="presParOf" srcId="{F6169186-6643-4C56-9117-75722435DCFE}" destId="{0A3A988A-E4F1-451D-99C1-70837183E7AC}" srcOrd="0" destOrd="0" presId="urn:microsoft.com/office/officeart/2018/2/layout/IconVerticalSolidList"/>
    <dgm:cxn modelId="{F49DA817-29C4-4742-B055-A8E8EDFDFCA4}" type="presParOf" srcId="{F6169186-6643-4C56-9117-75722435DCFE}" destId="{BB963BDA-F16D-4678-84D8-9FFC1A3C9519}" srcOrd="1" destOrd="0" presId="urn:microsoft.com/office/officeart/2018/2/layout/IconVerticalSolidList"/>
    <dgm:cxn modelId="{D053009E-8CE2-4BF5-B7DA-A3B8169C945B}" type="presParOf" srcId="{F6169186-6643-4C56-9117-75722435DCFE}" destId="{56204333-E280-4CE5-8408-DF2E817140BF}" srcOrd="2" destOrd="0" presId="urn:microsoft.com/office/officeart/2018/2/layout/IconVerticalSolidList"/>
    <dgm:cxn modelId="{72FD7764-9946-4AC0-85C5-278FB596C7FE}" type="presParOf" srcId="{F6169186-6643-4C56-9117-75722435DCFE}" destId="{43E52429-0E7D-475E-BAFA-9C8589E354DF}" srcOrd="3" destOrd="0" presId="urn:microsoft.com/office/officeart/2018/2/layout/IconVerticalSolidList"/>
    <dgm:cxn modelId="{E8C3D72C-2873-4E85-82CC-78CBF0AAFAC3}" type="presParOf" srcId="{EEFF07C2-EE22-4CA8-94D8-5EB397FA0871}" destId="{0F6C9830-F3EB-4AE0-9491-E2A3EE5C58F6}" srcOrd="3" destOrd="0" presId="urn:microsoft.com/office/officeart/2018/2/layout/IconVerticalSolidList"/>
    <dgm:cxn modelId="{09C61C71-F24D-4F5B-AAFA-809A97790E40}" type="presParOf" srcId="{EEFF07C2-EE22-4CA8-94D8-5EB397FA0871}" destId="{070CE89C-35D8-4567-9409-6EFEB3C7F769}" srcOrd="4" destOrd="0" presId="urn:microsoft.com/office/officeart/2018/2/layout/IconVerticalSolidList"/>
    <dgm:cxn modelId="{4CBCB0AB-C885-4A6F-A58A-E8049E331E4C}" type="presParOf" srcId="{070CE89C-35D8-4567-9409-6EFEB3C7F769}" destId="{3E068EEB-BEED-4C68-9933-BC9B50BF5FD8}" srcOrd="0" destOrd="0" presId="urn:microsoft.com/office/officeart/2018/2/layout/IconVerticalSolidList"/>
    <dgm:cxn modelId="{C9F3468F-2B57-4551-81FA-AD122B436E36}" type="presParOf" srcId="{070CE89C-35D8-4567-9409-6EFEB3C7F769}" destId="{AF8C3D7D-983C-40E9-869D-63E82AD6AC08}" srcOrd="1" destOrd="0" presId="urn:microsoft.com/office/officeart/2018/2/layout/IconVerticalSolidList"/>
    <dgm:cxn modelId="{96618292-DF18-4B84-9C8E-C8F6EBDD8F1F}" type="presParOf" srcId="{070CE89C-35D8-4567-9409-6EFEB3C7F769}" destId="{EC29EA6D-6363-4808-B89D-B62B063F0C23}" srcOrd="2" destOrd="0" presId="urn:microsoft.com/office/officeart/2018/2/layout/IconVerticalSolidList"/>
    <dgm:cxn modelId="{5D65F287-B41A-4C95-ACFB-067D741CCC95}" type="presParOf" srcId="{070CE89C-35D8-4567-9409-6EFEB3C7F769}" destId="{F556A43E-97E4-42BE-B774-9AC8C87AD457}" srcOrd="3" destOrd="0" presId="urn:microsoft.com/office/officeart/2018/2/layout/IconVerticalSolidList"/>
    <dgm:cxn modelId="{0B2D65E5-C131-4D3F-B58F-286F7309BE83}" type="presParOf" srcId="{EEFF07C2-EE22-4CA8-94D8-5EB397FA0871}" destId="{26544C63-F51D-4F71-8A84-DEBF5E7ADD46}" srcOrd="5" destOrd="0" presId="urn:microsoft.com/office/officeart/2018/2/layout/IconVerticalSolidList"/>
    <dgm:cxn modelId="{10C9CA0F-9320-467C-B81B-F95779AE3D19}" type="presParOf" srcId="{EEFF07C2-EE22-4CA8-94D8-5EB397FA0871}" destId="{3C26F4D1-B7E3-4CDF-BA0B-633516655954}" srcOrd="6" destOrd="0" presId="urn:microsoft.com/office/officeart/2018/2/layout/IconVerticalSolidList"/>
    <dgm:cxn modelId="{E1EF2798-9B6D-41F7-B9C6-B27D8959F06B}" type="presParOf" srcId="{3C26F4D1-B7E3-4CDF-BA0B-633516655954}" destId="{AFCC8F5A-A03E-4543-8E74-D25CF145B1A8}" srcOrd="0" destOrd="0" presId="urn:microsoft.com/office/officeart/2018/2/layout/IconVerticalSolidList"/>
    <dgm:cxn modelId="{850BA5D1-291F-44EF-80B7-B6845EC200B1}" type="presParOf" srcId="{3C26F4D1-B7E3-4CDF-BA0B-633516655954}" destId="{4E4A7B9F-71B4-42B4-842D-DBEFABE9A51F}" srcOrd="1" destOrd="0" presId="urn:microsoft.com/office/officeart/2018/2/layout/IconVerticalSolidList"/>
    <dgm:cxn modelId="{D233C62E-893C-41BD-A14F-F79497B19D41}" type="presParOf" srcId="{3C26F4D1-B7E3-4CDF-BA0B-633516655954}" destId="{4A888129-690E-4F8B-9F41-BD5B43641036}" srcOrd="2" destOrd="0" presId="urn:microsoft.com/office/officeart/2018/2/layout/IconVerticalSolidList"/>
    <dgm:cxn modelId="{AD000649-ED6C-4921-8272-37BF1DF052D0}" type="presParOf" srcId="{3C26F4D1-B7E3-4CDF-BA0B-633516655954}" destId="{29833DB1-77BB-441A-A053-F9D02CA6BC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4C700-D20D-4D2C-9E83-C9DEABE10955}">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79FB2-3D2E-4D67-B3D9-B4DE4E8301B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Genetic</a:t>
          </a:r>
        </a:p>
      </dsp:txBody>
      <dsp:txXfrm>
        <a:off x="0" y="623"/>
        <a:ext cx="6492875" cy="1020830"/>
      </dsp:txXfrm>
    </dsp:sp>
    <dsp:sp modelId="{B967ED2D-0BF4-4A7C-81F4-C4366892AD15}">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796E4-3325-4256-BFF3-46D58EE45535}">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Genomic </a:t>
          </a:r>
        </a:p>
      </dsp:txBody>
      <dsp:txXfrm>
        <a:off x="0" y="1021453"/>
        <a:ext cx="6492875" cy="1020830"/>
      </dsp:txXfrm>
    </dsp:sp>
    <dsp:sp modelId="{E56B64DC-7B25-466B-A1C7-72706E4BDA7C}">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D3A83-0C5D-46EA-8D20-397366BDD48A}">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Proteomic</a:t>
          </a:r>
        </a:p>
      </dsp:txBody>
      <dsp:txXfrm>
        <a:off x="0" y="2042284"/>
        <a:ext cx="6492875" cy="1020830"/>
      </dsp:txXfrm>
    </dsp:sp>
    <dsp:sp modelId="{3A945930-FBDD-4A69-8BFD-6BEEEBD2FCF2}">
      <dsp:nvSpPr>
        <dsp:cNvPr id="0" name=""/>
        <dsp:cNvSpPr/>
      </dsp:nvSpPr>
      <dsp:spPr>
        <a:xfrm>
          <a:off x="0" y="306311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F6A00-A883-4451-8E22-96C50E9271A5}">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Metabolomic</a:t>
          </a:r>
        </a:p>
      </dsp:txBody>
      <dsp:txXfrm>
        <a:off x="0" y="3063115"/>
        <a:ext cx="6492875" cy="1020830"/>
      </dsp:txXfrm>
    </dsp:sp>
    <dsp:sp modelId="{4B0FD348-8A09-493B-80AB-F1E599465AA2}">
      <dsp:nvSpPr>
        <dsp:cNvPr id="0" name=""/>
        <dsp:cNvSpPr/>
      </dsp:nvSpPr>
      <dsp:spPr>
        <a:xfrm>
          <a:off x="0" y="408394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E5BCC-C5D8-4923-95E9-87B60138B7C8}">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Epigenetic</a:t>
          </a:r>
        </a:p>
      </dsp:txBody>
      <dsp:txXfrm>
        <a:off x="0" y="4083946"/>
        <a:ext cx="6492875"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E5582-0DF6-4B80-9034-F802AC01B384}">
      <dsp:nvSpPr>
        <dsp:cNvPr id="0" name=""/>
        <dsp:cNvSpPr/>
      </dsp:nvSpPr>
      <dsp:spPr>
        <a:xfrm>
          <a:off x="2964" y="36907"/>
          <a:ext cx="2351960" cy="14111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Serum</a:t>
          </a:r>
        </a:p>
      </dsp:txBody>
      <dsp:txXfrm>
        <a:off x="2964" y="36907"/>
        <a:ext cx="2351960" cy="1411176"/>
      </dsp:txXfrm>
    </dsp:sp>
    <dsp:sp modelId="{E73B0472-9195-4800-A4D9-9D534A91EDF1}">
      <dsp:nvSpPr>
        <dsp:cNvPr id="0" name=""/>
        <dsp:cNvSpPr/>
      </dsp:nvSpPr>
      <dsp:spPr>
        <a:xfrm>
          <a:off x="2590121" y="36907"/>
          <a:ext cx="2351960" cy="14111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Urine</a:t>
          </a:r>
        </a:p>
      </dsp:txBody>
      <dsp:txXfrm>
        <a:off x="2590121" y="36907"/>
        <a:ext cx="2351960" cy="1411176"/>
      </dsp:txXfrm>
    </dsp:sp>
    <dsp:sp modelId="{B6D82515-EB9E-4AC2-B296-4E213ECC94CF}">
      <dsp:nvSpPr>
        <dsp:cNvPr id="0" name=""/>
        <dsp:cNvSpPr/>
      </dsp:nvSpPr>
      <dsp:spPr>
        <a:xfrm>
          <a:off x="5177278" y="36907"/>
          <a:ext cx="2351960" cy="14111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Breath</a:t>
          </a:r>
        </a:p>
      </dsp:txBody>
      <dsp:txXfrm>
        <a:off x="5177278" y="36907"/>
        <a:ext cx="2351960" cy="1411176"/>
      </dsp:txXfrm>
    </dsp:sp>
    <dsp:sp modelId="{8F148D16-DF8B-46C7-8058-A87F34310677}">
      <dsp:nvSpPr>
        <dsp:cNvPr id="0" name=""/>
        <dsp:cNvSpPr/>
      </dsp:nvSpPr>
      <dsp:spPr>
        <a:xfrm>
          <a:off x="7764434" y="36907"/>
          <a:ext cx="2351960" cy="14111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Saliva</a:t>
          </a:r>
        </a:p>
      </dsp:txBody>
      <dsp:txXfrm>
        <a:off x="7764434" y="36907"/>
        <a:ext cx="2351960" cy="1411176"/>
      </dsp:txXfrm>
    </dsp:sp>
    <dsp:sp modelId="{6490F4E1-5C53-4968-BB72-6CB902AE25D4}">
      <dsp:nvSpPr>
        <dsp:cNvPr id="0" name=""/>
        <dsp:cNvSpPr/>
      </dsp:nvSpPr>
      <dsp:spPr>
        <a:xfrm>
          <a:off x="1296543" y="1683280"/>
          <a:ext cx="2351960" cy="14111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Blood</a:t>
          </a:r>
        </a:p>
      </dsp:txBody>
      <dsp:txXfrm>
        <a:off x="1296543" y="1683280"/>
        <a:ext cx="2351960" cy="1411176"/>
      </dsp:txXfrm>
    </dsp:sp>
    <dsp:sp modelId="{C21C2B61-0DFA-4D71-BE66-5C6B56957B85}">
      <dsp:nvSpPr>
        <dsp:cNvPr id="0" name=""/>
        <dsp:cNvSpPr/>
      </dsp:nvSpPr>
      <dsp:spPr>
        <a:xfrm>
          <a:off x="3883699" y="1683280"/>
          <a:ext cx="2351960" cy="14111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Fecal</a:t>
          </a:r>
        </a:p>
      </dsp:txBody>
      <dsp:txXfrm>
        <a:off x="3883699" y="1683280"/>
        <a:ext cx="2351960" cy="1411176"/>
      </dsp:txXfrm>
    </dsp:sp>
    <dsp:sp modelId="{88DDDCBF-FBF9-4E80-9236-462657C8A493}">
      <dsp:nvSpPr>
        <dsp:cNvPr id="0" name=""/>
        <dsp:cNvSpPr/>
      </dsp:nvSpPr>
      <dsp:spPr>
        <a:xfrm>
          <a:off x="6470856" y="1683280"/>
          <a:ext cx="2351960" cy="14111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Circulating cells</a:t>
          </a:r>
        </a:p>
      </dsp:txBody>
      <dsp:txXfrm>
        <a:off x="6470856" y="1683280"/>
        <a:ext cx="2351960" cy="1411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E0A90-650D-4E8C-82C1-9E253AFBDFBA}">
      <dsp:nvSpPr>
        <dsp:cNvPr id="0" name=""/>
        <dsp:cNvSpPr/>
      </dsp:nvSpPr>
      <dsp:spPr>
        <a:xfrm>
          <a:off x="82613" y="1727046"/>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728A79C-91FA-41F7-957C-07959615B553}">
      <dsp:nvSpPr>
        <dsp:cNvPr id="0" name=""/>
        <dsp:cNvSpPr/>
      </dsp:nvSpPr>
      <dsp:spPr>
        <a:xfrm>
          <a:off x="271034" y="1915467"/>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0D7502E-3D81-485F-B430-E99ED15CFA55}">
      <dsp:nvSpPr>
        <dsp:cNvPr id="0" name=""/>
        <dsp:cNvSpPr/>
      </dsp:nvSpPr>
      <dsp:spPr>
        <a:xfrm>
          <a:off x="1172126"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Diagnosis/Molecular Staging</a:t>
          </a:r>
        </a:p>
      </dsp:txBody>
      <dsp:txXfrm>
        <a:off x="1172126" y="1727046"/>
        <a:ext cx="2114937" cy="897246"/>
      </dsp:txXfrm>
    </dsp:sp>
    <dsp:sp modelId="{334D376F-C8AD-4F82-A5F4-059E7A85D24C}">
      <dsp:nvSpPr>
        <dsp:cNvPr id="0" name=""/>
        <dsp:cNvSpPr/>
      </dsp:nvSpPr>
      <dsp:spPr>
        <a:xfrm>
          <a:off x="3655575" y="1727046"/>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F31C9C2-A8E7-4891-B1A4-DA3467A66FAB}">
      <dsp:nvSpPr>
        <dsp:cNvPr id="0" name=""/>
        <dsp:cNvSpPr/>
      </dsp:nvSpPr>
      <dsp:spPr>
        <a:xfrm>
          <a:off x="3843996" y="1915467"/>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12C4012-1973-4388-9FA6-2CE485045E44}">
      <dsp:nvSpPr>
        <dsp:cNvPr id="0" name=""/>
        <dsp:cNvSpPr/>
      </dsp:nvSpPr>
      <dsp:spPr>
        <a:xfrm>
          <a:off x="4745088"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Therapy outcome prediction</a:t>
          </a:r>
        </a:p>
      </dsp:txBody>
      <dsp:txXfrm>
        <a:off x="4745088" y="1727046"/>
        <a:ext cx="2114937" cy="897246"/>
      </dsp:txXfrm>
    </dsp:sp>
    <dsp:sp modelId="{5022D932-A4ED-4756-85B7-D43B8372B98E}">
      <dsp:nvSpPr>
        <dsp:cNvPr id="0" name=""/>
        <dsp:cNvSpPr/>
      </dsp:nvSpPr>
      <dsp:spPr>
        <a:xfrm>
          <a:off x="7228536" y="1727046"/>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FD23A1F-8680-4B7D-A788-80288C0551F8}">
      <dsp:nvSpPr>
        <dsp:cNvPr id="0" name=""/>
        <dsp:cNvSpPr/>
      </dsp:nvSpPr>
      <dsp:spPr>
        <a:xfrm>
          <a:off x="7416958" y="1915467"/>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44C20C0-AC0E-4858-84E9-7ABEAD171CB1}">
      <dsp:nvSpPr>
        <dsp:cNvPr id="0" name=""/>
        <dsp:cNvSpPr/>
      </dsp:nvSpPr>
      <dsp:spPr>
        <a:xfrm>
          <a:off x="8318049"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Personalized Medicine</a:t>
          </a:r>
        </a:p>
      </dsp:txBody>
      <dsp:txXfrm>
        <a:off x="8318049" y="1727046"/>
        <a:ext cx="2114937" cy="897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C20A6-F500-4CCC-91BA-C339BBDFCE24}">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82715-824A-4836-8BD1-2A3B6A56307F}">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i="1" kern="1200"/>
            <a:t>Persistent </a:t>
          </a:r>
          <a:r>
            <a:rPr lang="en-US" sz="2700" kern="1200"/>
            <a:t>hr HPV infection is widely associated with the development of cervical cancer (implies immune system weakness)</a:t>
          </a:r>
        </a:p>
      </dsp:txBody>
      <dsp:txXfrm>
        <a:off x="678914" y="525899"/>
        <a:ext cx="4067491" cy="2525499"/>
      </dsp:txXfrm>
    </dsp:sp>
    <dsp:sp modelId="{95439C7E-8998-4601-9F63-4395D55E8C58}">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F19CF-ED96-456C-A296-5DEDE981506D}">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Vaccination of individuals with multiple infections appear to lead to increased risk of CIN1 and CIN2 lesions post-vaccination</a:t>
          </a:r>
        </a:p>
      </dsp:txBody>
      <dsp:txXfrm>
        <a:off x="5842357" y="525899"/>
        <a:ext cx="4067491" cy="2525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4C56E-9F52-4FF5-ADF1-1361912B2A07}">
      <dsp:nvSpPr>
        <dsp:cNvPr id="0" name=""/>
        <dsp:cNvSpPr/>
      </dsp:nvSpPr>
      <dsp:spPr>
        <a:xfrm>
          <a:off x="0" y="1805"/>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B87264-7C41-4F4B-A480-A239EE9EC6E1}">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FC5A027-2C70-4993-84C7-6EEB8D1A837D}">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alternatively known as “primary or premature ovarian insufficiency (POI), or diminished ovarian reserve (DOR)”</a:t>
          </a:r>
        </a:p>
      </dsp:txBody>
      <dsp:txXfrm>
        <a:off x="1057183" y="1805"/>
        <a:ext cx="9458416" cy="915310"/>
      </dsp:txXfrm>
    </dsp:sp>
    <dsp:sp modelId="{0A3A988A-E4F1-451D-99C1-70837183E7AC}">
      <dsp:nvSpPr>
        <dsp:cNvPr id="0" name=""/>
        <dsp:cNvSpPr/>
      </dsp:nvSpPr>
      <dsp:spPr>
        <a:xfrm>
          <a:off x="0" y="1145944"/>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B963BDA-F16D-4678-84D8-9FFC1A3C9519}">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3E52429-0E7D-475E-BAFA-9C8589E354DF}">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Little DT, and Ward HR. Adolescent premature ovarian insufficiency following human papillomavirus vaccination: a case series seen in general practice. J Inv Med High Imp Case Rep. 2014; doi: 10.1177/2324709614556129, pp 1-12.	(N=3)</a:t>
          </a:r>
        </a:p>
      </dsp:txBody>
      <dsp:txXfrm>
        <a:off x="1057183" y="1145944"/>
        <a:ext cx="9458416" cy="915310"/>
      </dsp:txXfrm>
    </dsp:sp>
    <dsp:sp modelId="{3E068EEB-BEED-4C68-9933-BC9B50BF5FD8}">
      <dsp:nvSpPr>
        <dsp:cNvPr id="0" name=""/>
        <dsp:cNvSpPr/>
      </dsp:nvSpPr>
      <dsp:spPr>
        <a:xfrm>
          <a:off x="0" y="2290082"/>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F8C3D7D-983C-40E9-869D-63E82AD6AC08}">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556A43E-97E4-42BE-B774-9AC8C87AD457}">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Colafrancesco S, Perricone C, Tomljenovic L, Shoenfeld Y. Human papilloma virus vaccine and primary ovarian failure: another facet of the autoimmune/inflammatory syndrome induced by adjuvants. Am J Reprod Immunol. 2013; 70:309-316. (N=3)</a:t>
          </a:r>
        </a:p>
      </dsp:txBody>
      <dsp:txXfrm>
        <a:off x="1057183" y="2290082"/>
        <a:ext cx="9458416" cy="915310"/>
      </dsp:txXfrm>
    </dsp:sp>
    <dsp:sp modelId="{AFCC8F5A-A03E-4543-8E74-D25CF145B1A8}">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4A7B9F-71B4-42B4-842D-DBEFABE9A51F}">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9833DB1-77BB-441A-A053-F9D02CA6BC3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Hamiel, Orit (Israel) 15 total cases, some 13 cases occurred within the last five years of the study indicating a cluster</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9D0A-7FFB-4DA3-AA90-EDFBC2D36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E87A56-F8CF-419A-8504-DBD258C6C2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919B57-43D8-4712-8698-4D2EABB36A9E}"/>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5" name="Footer Placeholder 4">
            <a:extLst>
              <a:ext uri="{FF2B5EF4-FFF2-40B4-BE49-F238E27FC236}">
                <a16:creationId xmlns:a16="http://schemas.microsoft.com/office/drawing/2014/main" id="{C0058531-ACDE-483C-85C8-E2C99E949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A635B-CD74-4E32-A588-7B53AD6EAEC4}"/>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226031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9264-4386-4A4A-A094-22A54BB799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D0E53-00E9-4DD5-8CD5-D576EA6F58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9E1CA-08FF-433C-B404-5167DCEC4985}"/>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5" name="Footer Placeholder 4">
            <a:extLst>
              <a:ext uri="{FF2B5EF4-FFF2-40B4-BE49-F238E27FC236}">
                <a16:creationId xmlns:a16="http://schemas.microsoft.com/office/drawing/2014/main" id="{5EE540A2-42F5-4261-A9EC-9AB700553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6306B-EA59-4E7A-9B0B-294E277B4E94}"/>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63089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3D5FFC-40E5-43F3-87B6-FB99A0B50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0B1B18-5F90-4E0C-A260-A37E115A7E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3AFD0-75AF-4823-A250-0434A4391777}"/>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5" name="Footer Placeholder 4">
            <a:extLst>
              <a:ext uri="{FF2B5EF4-FFF2-40B4-BE49-F238E27FC236}">
                <a16:creationId xmlns:a16="http://schemas.microsoft.com/office/drawing/2014/main" id="{5BE1C56A-F483-400E-B7E5-30702242F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0245E-8415-4652-AD9C-341C6C7176BD}"/>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275180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28E5-89AF-4D6E-B4C1-49CB3D738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FF015-4FDD-4D94-9295-E2A4CE95D1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8D36A-E924-4517-A854-E27EDAA1C55B}"/>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5" name="Footer Placeholder 4">
            <a:extLst>
              <a:ext uri="{FF2B5EF4-FFF2-40B4-BE49-F238E27FC236}">
                <a16:creationId xmlns:a16="http://schemas.microsoft.com/office/drawing/2014/main" id="{4C8015F9-133E-4E5D-8436-3FE886CEF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4118D-BB2C-4474-A367-231957BF5659}"/>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356148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6347-1F2C-4FC8-AEFD-FC47277D6A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0863B2-9D90-4E72-B267-1724711F1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7CD794-9131-4775-9F93-38538502AA9D}"/>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5" name="Footer Placeholder 4">
            <a:extLst>
              <a:ext uri="{FF2B5EF4-FFF2-40B4-BE49-F238E27FC236}">
                <a16:creationId xmlns:a16="http://schemas.microsoft.com/office/drawing/2014/main" id="{ACD9B8AA-BB7E-4A11-BCF8-7D5B51379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F96CD-0C59-42CA-A935-2C5FBD52A9BC}"/>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403292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0493-E76B-47FE-9595-1BB51826F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E8E62-E599-4497-BCF8-C62554D60E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CE1CE-C5B5-4E42-9F77-2FD5832719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373F65-5B52-4DF9-A882-03CFC9ED7D73}"/>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6" name="Footer Placeholder 5">
            <a:extLst>
              <a:ext uri="{FF2B5EF4-FFF2-40B4-BE49-F238E27FC236}">
                <a16:creationId xmlns:a16="http://schemas.microsoft.com/office/drawing/2014/main" id="{A5193EB6-83D6-4B2E-9E56-575858934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572E5-28DF-4B12-B4EC-8DBEBB4DE6E4}"/>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152728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082E-D488-4DE8-AD51-36FD1DB069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8DDD05-BDF3-42EB-996A-DB3603BF90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AA7010-B8BB-4D5D-8B67-AF0777A152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EEC03-AC23-4AF8-9D2A-3404F16E1C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E53F18-FF1D-4BAD-BBB8-C3B3A1421B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168AA-1BA1-4312-8D0E-166E5F972BA7}"/>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8" name="Footer Placeholder 7">
            <a:extLst>
              <a:ext uri="{FF2B5EF4-FFF2-40B4-BE49-F238E27FC236}">
                <a16:creationId xmlns:a16="http://schemas.microsoft.com/office/drawing/2014/main" id="{ABB1BB6C-C56E-4000-9BAE-726E2E3828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51CBC7-C5BA-4A73-A204-74CE51EE3233}"/>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216956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03F6-1209-469C-8709-9F69315C5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752422-9883-472D-8410-E28C98523A8E}"/>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4" name="Footer Placeholder 3">
            <a:extLst>
              <a:ext uri="{FF2B5EF4-FFF2-40B4-BE49-F238E27FC236}">
                <a16:creationId xmlns:a16="http://schemas.microsoft.com/office/drawing/2014/main" id="{5B93AD92-E045-465A-9E34-28480D61A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99B0A0-7C17-42CA-BFF6-68B910AD41D7}"/>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195693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D726D-5F4D-4880-B549-0C49A0F141C5}"/>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3" name="Footer Placeholder 2">
            <a:extLst>
              <a:ext uri="{FF2B5EF4-FFF2-40B4-BE49-F238E27FC236}">
                <a16:creationId xmlns:a16="http://schemas.microsoft.com/office/drawing/2014/main" id="{BF8CC17D-F117-4FBB-B18F-4FF899BC8B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0407A3-9404-4C01-B0C0-A864AA79F3C2}"/>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199145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809C-EEA3-47D1-81DC-8BD88300A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C528F1-5AE9-4FD1-BE2E-C1C982F60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33D2C-4A2A-4745-B134-7C1D7FCBD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89CF7E-2018-470D-91A3-3057717D7FED}"/>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6" name="Footer Placeholder 5">
            <a:extLst>
              <a:ext uri="{FF2B5EF4-FFF2-40B4-BE49-F238E27FC236}">
                <a16:creationId xmlns:a16="http://schemas.microsoft.com/office/drawing/2014/main" id="{9EF66CFC-D80D-4191-87BF-D921A3CE1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DC3AD-8A77-49EB-8684-2F39081FD3A6}"/>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62962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E72A-89BF-45D2-87D2-094D303DF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E6A3B7-21FF-4D41-8AAC-63C3AC820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55F8CF-63AD-4597-BEA4-E1BFAA7E6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836E6F-4E38-4D25-9EB6-09D6F56B615B}"/>
              </a:ext>
            </a:extLst>
          </p:cNvPr>
          <p:cNvSpPr>
            <a:spLocks noGrp="1"/>
          </p:cNvSpPr>
          <p:nvPr>
            <p:ph type="dt" sz="half" idx="10"/>
          </p:nvPr>
        </p:nvSpPr>
        <p:spPr/>
        <p:txBody>
          <a:bodyPr/>
          <a:lstStyle/>
          <a:p>
            <a:fld id="{F4F88864-A5DC-494B-BCBB-2507E0DCD394}" type="datetimeFigureOut">
              <a:rPr lang="en-US" smtClean="0"/>
              <a:t>10/2/2018</a:t>
            </a:fld>
            <a:endParaRPr lang="en-US"/>
          </a:p>
        </p:txBody>
      </p:sp>
      <p:sp>
        <p:nvSpPr>
          <p:cNvPr id="6" name="Footer Placeholder 5">
            <a:extLst>
              <a:ext uri="{FF2B5EF4-FFF2-40B4-BE49-F238E27FC236}">
                <a16:creationId xmlns:a16="http://schemas.microsoft.com/office/drawing/2014/main" id="{6B677CB5-23A7-4CC0-B136-A7B06D7E43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F6FDC-F7F3-45D6-8749-07B440B290EC}"/>
              </a:ext>
            </a:extLst>
          </p:cNvPr>
          <p:cNvSpPr>
            <a:spLocks noGrp="1"/>
          </p:cNvSpPr>
          <p:nvPr>
            <p:ph type="sldNum" sz="quarter" idx="12"/>
          </p:nvPr>
        </p:nvSpPr>
        <p:spPr/>
        <p:txBody>
          <a:bodyPr/>
          <a:lstStyle/>
          <a:p>
            <a:fld id="{DF6C415D-2D7F-41EC-8558-B78DAFBD3470}" type="slidenum">
              <a:rPr lang="en-US" smtClean="0"/>
              <a:t>‹#›</a:t>
            </a:fld>
            <a:endParaRPr lang="en-US"/>
          </a:p>
        </p:txBody>
      </p:sp>
    </p:spTree>
    <p:extLst>
      <p:ext uri="{BB962C8B-B14F-4D97-AF65-F5344CB8AC3E}">
        <p14:creationId xmlns:p14="http://schemas.microsoft.com/office/powerpoint/2010/main" val="56465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85FE35-83A3-433B-A812-D506A3221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C2E0BF-2C3A-48AB-9BED-9D8B4929F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AD022-41D4-46C0-BCCD-577D862B75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88864-A5DC-494B-BCBB-2507E0DCD394}" type="datetimeFigureOut">
              <a:rPr lang="en-US" smtClean="0"/>
              <a:t>10/2/2018</a:t>
            </a:fld>
            <a:endParaRPr lang="en-US"/>
          </a:p>
        </p:txBody>
      </p:sp>
      <p:sp>
        <p:nvSpPr>
          <p:cNvPr id="5" name="Footer Placeholder 4">
            <a:extLst>
              <a:ext uri="{FF2B5EF4-FFF2-40B4-BE49-F238E27FC236}">
                <a16:creationId xmlns:a16="http://schemas.microsoft.com/office/drawing/2014/main" id="{967B63ED-DE1E-428E-ABB4-1E5FB0746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08964F-3846-4FE3-AA8C-F40025E12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C415D-2D7F-41EC-8558-B78DAFBD3470}" type="slidenum">
              <a:rPr lang="en-US" smtClean="0"/>
              <a:t>‹#›</a:t>
            </a:fld>
            <a:endParaRPr lang="en-US"/>
          </a:p>
        </p:txBody>
      </p:sp>
    </p:spTree>
    <p:extLst>
      <p:ext uri="{BB962C8B-B14F-4D97-AF65-F5344CB8AC3E}">
        <p14:creationId xmlns:p14="http://schemas.microsoft.com/office/powerpoint/2010/main" val="193932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mc/articles/PMC3751659/#B21" TargetMode="External"/><Relationship Id="rId2" Type="http://schemas.openxmlformats.org/officeDocument/2006/relationships/hyperlink" Target="https://www.ncbi.nlm.nih.gov/pmc/articles/PMC3751659/#B2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andfonline.com/doi/abs/10.1080/21645515.2015.1066948?journalCode=khvi20#.V3PX5bgrKUk" TargetMode="External"/><Relationship Id="rId2" Type="http://schemas.openxmlformats.org/officeDocument/2006/relationships/hyperlink" Target="https://www.ncbi.nlm.nih.gov/pmc/articles/PMC4907297/" TargetMode="External"/><Relationship Id="rId1" Type="http://schemas.openxmlformats.org/officeDocument/2006/relationships/slideLayout" Target="../slideLayouts/slideLayout2.xml"/><Relationship Id="rId5" Type="http://schemas.openxmlformats.org/officeDocument/2006/relationships/hyperlink" Target="http://bmcinfectdis.biomedcentral.com/articles/10.1186/1471-2334-13-74" TargetMode="External"/><Relationship Id="rId4" Type="http://schemas.openxmlformats.org/officeDocument/2006/relationships/hyperlink" Target="http://aje.oxfordjournals.org/content/179/10/1236.full.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pediatrics.aappublications.org/content/early/2016/02/19/peds.2015-1968"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pediatrics.aappublications.org/content/early/2016/02/19/peds.2015-1968"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8.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acpeds.org/the-college-speaks/position-statements/health-issues/new-concerns-about-the-human-papillomavirus-vacci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ipaknowledg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0DD2-4074-4E3D-9E69-AC941D27D383}"/>
              </a:ext>
            </a:extLst>
          </p:cNvPr>
          <p:cNvSpPr>
            <a:spLocks noGrp="1"/>
          </p:cNvSpPr>
          <p:nvPr>
            <p:ph type="ctrTitle"/>
          </p:nvPr>
        </p:nvSpPr>
        <p:spPr/>
        <p:txBody>
          <a:bodyPr>
            <a:normAutofit fontScale="90000"/>
          </a:bodyPr>
          <a:lstStyle/>
          <a:p>
            <a:r>
              <a:rPr lang="en-US" dirty="0"/>
              <a:t>Cancer Biomarkers Research</a:t>
            </a:r>
            <a:br>
              <a:rPr lang="en-US" dirty="0"/>
            </a:br>
            <a:r>
              <a:rPr lang="en-US" dirty="0"/>
              <a:t>HPV and Cancer</a:t>
            </a:r>
            <a:br>
              <a:rPr lang="en-US" dirty="0"/>
            </a:br>
            <a:r>
              <a:rPr lang="en-US" dirty="0"/>
              <a:t>HPV Vaccine</a:t>
            </a:r>
          </a:p>
        </p:txBody>
      </p:sp>
      <p:sp>
        <p:nvSpPr>
          <p:cNvPr id="3" name="Subtitle 2">
            <a:extLst>
              <a:ext uri="{FF2B5EF4-FFF2-40B4-BE49-F238E27FC236}">
                <a16:creationId xmlns:a16="http://schemas.microsoft.com/office/drawing/2014/main" id="{725EE6DA-925E-49A1-85A9-495501C11713}"/>
              </a:ext>
            </a:extLst>
          </p:cNvPr>
          <p:cNvSpPr>
            <a:spLocks noGrp="1"/>
          </p:cNvSpPr>
          <p:nvPr>
            <p:ph type="subTitle" idx="1"/>
          </p:nvPr>
        </p:nvSpPr>
        <p:spPr/>
        <p:txBody>
          <a:bodyPr/>
          <a:lstStyle/>
          <a:p>
            <a:r>
              <a:rPr lang="en-US" dirty="0"/>
              <a:t>James Lyons-Weiler</a:t>
            </a:r>
          </a:p>
          <a:p>
            <a:r>
              <a:rPr lang="en-US" dirty="0"/>
              <a:t>Institute for Pure and Applied Knowledge</a:t>
            </a:r>
          </a:p>
          <a:p>
            <a:r>
              <a:rPr lang="en-US" dirty="0"/>
              <a:t>October, 2018</a:t>
            </a:r>
          </a:p>
        </p:txBody>
      </p:sp>
    </p:spTree>
    <p:extLst>
      <p:ext uri="{BB962C8B-B14F-4D97-AF65-F5344CB8AC3E}">
        <p14:creationId xmlns:p14="http://schemas.microsoft.com/office/powerpoint/2010/main" val="131208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CF386-1E6E-4041-B1AA-49A81E01C1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DB7890-A3D5-46A4-9772-0E599DCA1BA5}"/>
              </a:ext>
            </a:extLst>
          </p:cNvPr>
          <p:cNvSpPr>
            <a:spLocks noGrp="1"/>
          </p:cNvSpPr>
          <p:nvPr>
            <p:ph idx="1"/>
          </p:nvPr>
        </p:nvSpPr>
        <p:spPr/>
        <p:txBody>
          <a:bodyPr/>
          <a:lstStyle/>
          <a:p>
            <a:endParaRPr lang="en-US"/>
          </a:p>
        </p:txBody>
      </p:sp>
      <p:pic>
        <p:nvPicPr>
          <p:cNvPr id="11266" name="Picture 2" descr="Image result for basket biomarkers cancer">
            <a:extLst>
              <a:ext uri="{FF2B5EF4-FFF2-40B4-BE49-F238E27FC236}">
                <a16:creationId xmlns:a16="http://schemas.microsoft.com/office/drawing/2014/main" id="{B9E2F319-E492-4A0B-B2F9-762CC72F3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1D4A252-ACCB-4318-AF0F-BCE3A9CA7627}"/>
              </a:ext>
            </a:extLst>
          </p:cNvPr>
          <p:cNvSpPr/>
          <p:nvPr/>
        </p:nvSpPr>
        <p:spPr>
          <a:xfrm>
            <a:off x="122021" y="45522"/>
            <a:ext cx="3867213" cy="369332"/>
          </a:xfrm>
          <a:prstGeom prst="rect">
            <a:avLst/>
          </a:prstGeom>
        </p:spPr>
        <p:txBody>
          <a:bodyPr wrap="none">
            <a:spAutoFit/>
          </a:bodyPr>
          <a:lstStyle/>
          <a:p>
            <a:r>
              <a:rPr lang="en-US" dirty="0"/>
              <a:t>https://slideplayer.com/slide/9568857/</a:t>
            </a:r>
          </a:p>
        </p:txBody>
      </p:sp>
    </p:spTree>
    <p:extLst>
      <p:ext uri="{BB962C8B-B14F-4D97-AF65-F5344CB8AC3E}">
        <p14:creationId xmlns:p14="http://schemas.microsoft.com/office/powerpoint/2010/main" val="146889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DA24F5-A7A1-4C13-9258-9B71817641E4}"/>
              </a:ext>
            </a:extLst>
          </p:cNvPr>
          <p:cNvPicPr>
            <a:picLocks noChangeAspect="1"/>
          </p:cNvPicPr>
          <p:nvPr/>
        </p:nvPicPr>
        <p:blipFill>
          <a:blip r:embed="rId2"/>
          <a:stretch>
            <a:fillRect/>
          </a:stretch>
        </p:blipFill>
        <p:spPr>
          <a:xfrm>
            <a:off x="1202285" y="254941"/>
            <a:ext cx="10151515" cy="6348117"/>
          </a:xfrm>
          <a:prstGeom prst="rect">
            <a:avLst/>
          </a:prstGeom>
        </p:spPr>
      </p:pic>
      <p:sp>
        <p:nvSpPr>
          <p:cNvPr id="6" name="Rectangle 5">
            <a:extLst>
              <a:ext uri="{FF2B5EF4-FFF2-40B4-BE49-F238E27FC236}">
                <a16:creationId xmlns:a16="http://schemas.microsoft.com/office/drawing/2014/main" id="{1A0D7342-943D-4282-BF34-866F974F5993}"/>
              </a:ext>
            </a:extLst>
          </p:cNvPr>
          <p:cNvSpPr/>
          <p:nvPr/>
        </p:nvSpPr>
        <p:spPr>
          <a:xfrm>
            <a:off x="122021" y="45522"/>
            <a:ext cx="3867213" cy="369332"/>
          </a:xfrm>
          <a:prstGeom prst="rect">
            <a:avLst/>
          </a:prstGeom>
        </p:spPr>
        <p:txBody>
          <a:bodyPr wrap="none">
            <a:spAutoFit/>
          </a:bodyPr>
          <a:lstStyle/>
          <a:p>
            <a:r>
              <a:rPr lang="en-US" dirty="0"/>
              <a:t>https://slideplayer.com/slide/9568857/</a:t>
            </a:r>
          </a:p>
        </p:txBody>
      </p:sp>
    </p:spTree>
    <p:extLst>
      <p:ext uri="{BB962C8B-B14F-4D97-AF65-F5344CB8AC3E}">
        <p14:creationId xmlns:p14="http://schemas.microsoft.com/office/powerpoint/2010/main" val="128324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4E2F-66C6-4A06-930F-D7FC672C07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346596-3184-41F9-AC2F-A66BAA3140A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61F66C9-C70A-4DE9-BEE9-C016FBF2DCA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882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2817-86FE-4B32-9745-FFC2851D59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FC730F-F60C-49F7-AB47-C6D50F4E502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7BAC7D6-E764-4F3C-8183-A678A95FF3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588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1B66-8F52-41AC-BA78-F5960E9DCB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F0252A-2589-405A-8150-A4FFE989FEC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2BFD969-5E3F-435E-BB77-8568143AEF9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228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D6E5-3532-4E8F-8DD5-FBF8CC004F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E6233F-239A-4D6F-844C-41BD74CB986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9D5E553-CB8C-48EA-BFA9-D37F7663E34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920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067A-818F-4620-8722-CF07E77FC2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0D5965-740B-458F-8393-A86A9B9800A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422CAAC-C7CF-4A17-843E-FF67E935B38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207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3" name="Picture 2" descr="Related image">
            <a:extLst>
              <a:ext uri="{FF2B5EF4-FFF2-40B4-BE49-F238E27FC236}">
                <a16:creationId xmlns:a16="http://schemas.microsoft.com/office/drawing/2014/main" id="{1BE7C787-0962-4935-8682-951AAE542D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674" r="-1" b="295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AD158C2-05FD-4DAB-B993-52C16A8A6EE0}"/>
              </a:ext>
            </a:extLst>
          </p:cNvPr>
          <p:cNvSpPr/>
          <p:nvPr/>
        </p:nvSpPr>
        <p:spPr>
          <a:xfrm>
            <a:off x="0" y="0"/>
            <a:ext cx="5064913" cy="369332"/>
          </a:xfrm>
          <a:prstGeom prst="rect">
            <a:avLst/>
          </a:prstGeom>
          <a:solidFill>
            <a:schemeClr val="bg1"/>
          </a:solidFill>
        </p:spPr>
        <p:txBody>
          <a:bodyPr wrap="none">
            <a:spAutoFit/>
          </a:bodyPr>
          <a:lstStyle/>
          <a:p>
            <a:r>
              <a:rPr lang="en-US" dirty="0"/>
              <a:t>Bravo et al. 2010 Trends in Microbiology 18:432-438</a:t>
            </a:r>
          </a:p>
        </p:txBody>
      </p:sp>
    </p:spTree>
    <p:extLst>
      <p:ext uri="{BB962C8B-B14F-4D97-AF65-F5344CB8AC3E}">
        <p14:creationId xmlns:p14="http://schemas.microsoft.com/office/powerpoint/2010/main" val="207266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HPV and Cancer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a:xfrm>
            <a:off x="4976031" y="963877"/>
            <a:ext cx="6377769" cy="4930246"/>
          </a:xfrm>
        </p:spPr>
        <p:txBody>
          <a:bodyPr anchor="ctr">
            <a:normAutofit/>
          </a:bodyPr>
          <a:lstStyle/>
          <a:p>
            <a:r>
              <a:rPr lang="en-US" sz="2400" dirty="0"/>
              <a:t>High Risk HPVs (e.g., 16, 18, 26, 31, 33, 35, 39, 45, 51, 52, 53, 56, 58, 59, 66, 68, 69, 73, and 82)</a:t>
            </a:r>
          </a:p>
          <a:p>
            <a:r>
              <a:rPr lang="en-US" sz="2400" dirty="0"/>
              <a:t>Low-risk HPVs (6, 11, 40, 42, 43, 44, 54, 61, and 70)</a:t>
            </a:r>
          </a:p>
          <a:p>
            <a:r>
              <a:rPr lang="en-US" sz="2400" dirty="0"/>
              <a:t>Type Association with Pathologies</a:t>
            </a:r>
          </a:p>
          <a:p>
            <a:pPr lvl="1"/>
            <a:r>
              <a:rPr lang="en-US" dirty="0"/>
              <a:t>Cervical cancer – 100%</a:t>
            </a:r>
          </a:p>
          <a:p>
            <a:pPr lvl="1"/>
            <a:r>
              <a:rPr lang="en-US" dirty="0"/>
              <a:t>Anal cancer</a:t>
            </a:r>
          </a:p>
          <a:p>
            <a:pPr lvl="1"/>
            <a:r>
              <a:rPr lang="en-US" dirty="0"/>
              <a:t>Throat cancer</a:t>
            </a:r>
          </a:p>
          <a:p>
            <a:pPr lvl="1"/>
            <a:r>
              <a:rPr lang="en-US" dirty="0"/>
              <a:t>Penile cancer</a:t>
            </a:r>
          </a:p>
          <a:p>
            <a:pPr lvl="1"/>
            <a:r>
              <a:rPr lang="en-US" dirty="0"/>
              <a:t>Genital warts – HPV 2-like</a:t>
            </a:r>
          </a:p>
          <a:p>
            <a:pPr lvl="1"/>
            <a:r>
              <a:rPr lang="en-US" dirty="0"/>
              <a:t>Plantar warts – HPV 2-like</a:t>
            </a:r>
          </a:p>
          <a:p>
            <a:endParaRPr lang="en-US" sz="2400" dirty="0"/>
          </a:p>
        </p:txBody>
      </p:sp>
    </p:spTree>
    <p:extLst>
      <p:ext uri="{BB962C8B-B14F-4D97-AF65-F5344CB8AC3E}">
        <p14:creationId xmlns:p14="http://schemas.microsoft.com/office/powerpoint/2010/main" val="200690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2E23C-B22F-4C01-9C0E-EEC31F939DE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170 types</a:t>
            </a:r>
          </a:p>
        </p:txBody>
      </p:sp>
      <p:pic>
        <p:nvPicPr>
          <p:cNvPr id="17413" name="Picture 2" descr="https://ars.els-cdn.com/content/image/1-s2.0-S004268220400220X-gr1.jpg">
            <a:extLst>
              <a:ext uri="{FF2B5EF4-FFF2-40B4-BE49-F238E27FC236}">
                <a16:creationId xmlns:a16="http://schemas.microsoft.com/office/drawing/2014/main" id="{2D3FCFD4-2523-49EA-BA4B-1F82E55D2C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5376" y="961812"/>
            <a:ext cx="6574647" cy="49309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9731D2-0C1A-4DB4-8BF7-D559E3992A91}"/>
              </a:ext>
            </a:extLst>
          </p:cNvPr>
          <p:cNvSpPr/>
          <p:nvPr/>
        </p:nvSpPr>
        <p:spPr>
          <a:xfrm>
            <a:off x="5940056" y="6211669"/>
            <a:ext cx="6096000" cy="646331"/>
          </a:xfrm>
          <a:prstGeom prst="rect">
            <a:avLst/>
          </a:prstGeom>
        </p:spPr>
        <p:txBody>
          <a:bodyPr>
            <a:spAutoFit/>
          </a:bodyPr>
          <a:lstStyle/>
          <a:p>
            <a:r>
              <a:rPr lang="en-US" dirty="0"/>
              <a:t>de Villiers, 2004. Classification of papillomaviruses. Virology 324:17-27</a:t>
            </a:r>
          </a:p>
        </p:txBody>
      </p:sp>
    </p:spTree>
    <p:extLst>
      <p:ext uri="{BB962C8B-B14F-4D97-AF65-F5344CB8AC3E}">
        <p14:creationId xmlns:p14="http://schemas.microsoft.com/office/powerpoint/2010/main" val="361101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ncer biomarkers 2017">
            <a:extLst>
              <a:ext uri="{FF2B5EF4-FFF2-40B4-BE49-F238E27FC236}">
                <a16:creationId xmlns:a16="http://schemas.microsoft.com/office/drawing/2014/main" id="{0D67B62A-41BB-4229-A8F1-F4D0EB9BE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91" y="265086"/>
            <a:ext cx="10774017" cy="667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39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talk.ictvonline.org/cfs-file/__key/communityserver-wikis-components-files/00-00-00-01-09/ODD.PV.Fig2.v6.png">
            <a:extLst>
              <a:ext uri="{FF2B5EF4-FFF2-40B4-BE49-F238E27FC236}">
                <a16:creationId xmlns:a16="http://schemas.microsoft.com/office/drawing/2014/main" id="{B6BF8417-7F19-4733-9CFA-1889910C5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0"/>
            <a:ext cx="6742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BB1CDB-9356-4967-81BD-DD4AFA5EA305}"/>
              </a:ext>
            </a:extLst>
          </p:cNvPr>
          <p:cNvSpPr/>
          <p:nvPr/>
        </p:nvSpPr>
        <p:spPr>
          <a:xfrm>
            <a:off x="0" y="6093584"/>
            <a:ext cx="6096000" cy="523220"/>
          </a:xfrm>
          <a:prstGeom prst="rect">
            <a:avLst/>
          </a:prstGeom>
        </p:spPr>
        <p:txBody>
          <a:bodyPr>
            <a:spAutoFit/>
          </a:bodyPr>
          <a:lstStyle/>
          <a:p>
            <a:r>
              <a:rPr lang="en-US" sz="1400" dirty="0"/>
              <a:t>https://talk.ictvonline.org/ictv-reports/ictv_online_report/dsdna-viruses/w/papillomaviridae</a:t>
            </a:r>
          </a:p>
        </p:txBody>
      </p:sp>
    </p:spTree>
    <p:extLst>
      <p:ext uri="{BB962C8B-B14F-4D97-AF65-F5344CB8AC3E}">
        <p14:creationId xmlns:p14="http://schemas.microsoft.com/office/powerpoint/2010/main" val="266051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alk.ictvonline.org/cfs-file/__key/communityserver-wikis-components-files/00-00-00-01-09/pastedimage1528466409462v2.png">
            <a:extLst>
              <a:ext uri="{FF2B5EF4-FFF2-40B4-BE49-F238E27FC236}">
                <a16:creationId xmlns:a16="http://schemas.microsoft.com/office/drawing/2014/main" id="{ECB2EDE2-E293-4DBD-A511-AE9E01031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712" y="245690"/>
            <a:ext cx="8059479" cy="59312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56E72F-53FC-43D3-B97C-1711DDB1BD4E}"/>
              </a:ext>
            </a:extLst>
          </p:cNvPr>
          <p:cNvSpPr/>
          <p:nvPr/>
        </p:nvSpPr>
        <p:spPr>
          <a:xfrm>
            <a:off x="0" y="6093584"/>
            <a:ext cx="6096000" cy="523220"/>
          </a:xfrm>
          <a:prstGeom prst="rect">
            <a:avLst/>
          </a:prstGeom>
        </p:spPr>
        <p:txBody>
          <a:bodyPr>
            <a:spAutoFit/>
          </a:bodyPr>
          <a:lstStyle/>
          <a:p>
            <a:r>
              <a:rPr lang="en-US" sz="1400" dirty="0"/>
              <a:t>https://talk.ictvonline.org/ictv-reports/ictv_online_report/dsdna-viruses/w/papillomaviridae</a:t>
            </a:r>
          </a:p>
        </p:txBody>
      </p:sp>
    </p:spTree>
    <p:extLst>
      <p:ext uri="{BB962C8B-B14F-4D97-AF65-F5344CB8AC3E}">
        <p14:creationId xmlns:p14="http://schemas.microsoft.com/office/powerpoint/2010/main" val="405263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71C7-624D-4B0B-BAC1-B3887177B20E}"/>
              </a:ext>
            </a:extLst>
          </p:cNvPr>
          <p:cNvSpPr>
            <a:spLocks noGrp="1"/>
          </p:cNvSpPr>
          <p:nvPr>
            <p:ph type="title"/>
          </p:nvPr>
        </p:nvSpPr>
        <p:spPr/>
        <p:txBody>
          <a:bodyPr/>
          <a:lstStyle/>
          <a:p>
            <a:r>
              <a:rPr lang="en-US" dirty="0"/>
              <a:t>Molecular Virology of HPV</a:t>
            </a:r>
          </a:p>
        </p:txBody>
      </p:sp>
      <p:sp>
        <p:nvSpPr>
          <p:cNvPr id="3" name="Content Placeholder 2">
            <a:extLst>
              <a:ext uri="{FF2B5EF4-FFF2-40B4-BE49-F238E27FC236}">
                <a16:creationId xmlns:a16="http://schemas.microsoft.com/office/drawing/2014/main" id="{AB109658-454C-4E4D-8E8C-32F733D61512}"/>
              </a:ext>
            </a:extLst>
          </p:cNvPr>
          <p:cNvSpPr>
            <a:spLocks noGrp="1"/>
          </p:cNvSpPr>
          <p:nvPr>
            <p:ph idx="1"/>
          </p:nvPr>
        </p:nvSpPr>
        <p:spPr/>
        <p:txBody>
          <a:bodyPr>
            <a:normAutofit lnSpcReduction="10000"/>
          </a:bodyPr>
          <a:lstStyle/>
          <a:p>
            <a:pPr marL="0" indent="0">
              <a:buNone/>
            </a:pPr>
            <a:r>
              <a:rPr lang="en-US" i="1" dirty="0"/>
              <a:t>HPVs are double-stranded </a:t>
            </a:r>
            <a:r>
              <a:rPr lang="en-US" b="1" i="1" dirty="0"/>
              <a:t>DNA </a:t>
            </a:r>
            <a:r>
              <a:rPr lang="en-US" i="1" dirty="0"/>
              <a:t>viruses that replicate within stratified squamous epithelia that need micro-abrasions or areas of transitional epithelium, such as in the cervix, anus, and tonsils, to be able to infect epithelial cells [</a:t>
            </a:r>
            <a:r>
              <a:rPr lang="en-US" i="1" dirty="0">
                <a:hlinkClick r:id="rId2"/>
              </a:rPr>
              <a:t>20</a:t>
            </a:r>
            <a:r>
              <a:rPr lang="en-US" i="1" dirty="0"/>
              <a:t>]. After infection, the virus makes use of the cells’ normal DNA replication machinery to produce further viral genetic fragments at the supra-basal layer of the epithelium [</a:t>
            </a:r>
            <a:r>
              <a:rPr lang="en-US" i="1" dirty="0">
                <a:hlinkClick r:id="rId2"/>
              </a:rPr>
              <a:t>20</a:t>
            </a:r>
            <a:r>
              <a:rPr lang="en-US" i="1" dirty="0"/>
              <a:t>,</a:t>
            </a:r>
            <a:r>
              <a:rPr lang="en-US" i="1" dirty="0">
                <a:hlinkClick r:id="rId3"/>
              </a:rPr>
              <a:t>21</a:t>
            </a:r>
            <a:r>
              <a:rPr lang="en-US" i="1" dirty="0"/>
              <a:t>]. Like all papillomaviruses, HPVs establish productive infections only in keratinocytes of the skin or mucous membranes. </a:t>
            </a:r>
          </a:p>
          <a:p>
            <a:pPr marL="0" indent="0">
              <a:buNone/>
            </a:pPr>
            <a:endParaRPr lang="en-US" i="1" dirty="0"/>
          </a:p>
          <a:p>
            <a:pPr marL="0" indent="0">
              <a:buNone/>
            </a:pPr>
            <a:r>
              <a:rPr lang="en-US" i="1" dirty="0"/>
              <a:t>-</a:t>
            </a:r>
            <a:r>
              <a:rPr lang="en-US" i="1" dirty="0" err="1"/>
              <a:t>Crosignani</a:t>
            </a:r>
            <a:r>
              <a:rPr lang="en-US" i="1" dirty="0"/>
              <a:t> et al. 2013. Towards the eradication of HPV infection through universal specific vaccination</a:t>
            </a:r>
          </a:p>
        </p:txBody>
      </p:sp>
    </p:spTree>
    <p:extLst>
      <p:ext uri="{BB962C8B-B14F-4D97-AF65-F5344CB8AC3E}">
        <p14:creationId xmlns:p14="http://schemas.microsoft.com/office/powerpoint/2010/main" val="272745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1F23-88DC-4A01-A249-0A71B9CDD8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758CA3-B8D3-44CF-8733-3C93575779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70152E7-E55A-4DF3-B163-30EF6BC7100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2276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83E3D-DDB2-49FC-9B8F-A578459483D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Partial</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Knowledge</a:t>
            </a:r>
          </a:p>
        </p:txBody>
      </p:sp>
      <p:pic>
        <p:nvPicPr>
          <p:cNvPr id="21509" name="Picture 2" descr="https://upload.wikimedia.org/wikipedia/commons/c/c8/HPV_tree_1.png">
            <a:extLst>
              <a:ext uri="{FF2B5EF4-FFF2-40B4-BE49-F238E27FC236}">
                <a16:creationId xmlns:a16="http://schemas.microsoft.com/office/drawing/2014/main" id="{2C54FF78-DF9F-4435-9087-D8A2FF5BDA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5375" y="961812"/>
            <a:ext cx="6574649"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44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upload.wikimedia.org/wikipedia/commons/7/79/Cases_of_HPV_cancers_graph.png">
            <a:extLst>
              <a:ext uri="{FF2B5EF4-FFF2-40B4-BE49-F238E27FC236}">
                <a16:creationId xmlns:a16="http://schemas.microsoft.com/office/drawing/2014/main" id="{956A1692-E12D-46BE-8BED-04261701B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208" y="0"/>
            <a:ext cx="8256181" cy="61921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7390356-455B-43B5-855F-CCF2FE4FC671}"/>
              </a:ext>
            </a:extLst>
          </p:cNvPr>
          <p:cNvSpPr/>
          <p:nvPr/>
        </p:nvSpPr>
        <p:spPr>
          <a:xfrm>
            <a:off x="304800" y="6135687"/>
            <a:ext cx="8339469" cy="646331"/>
          </a:xfrm>
          <a:prstGeom prst="rect">
            <a:avLst/>
          </a:prstGeom>
        </p:spPr>
        <p:txBody>
          <a:bodyPr wrap="square">
            <a:spAutoFit/>
          </a:bodyPr>
          <a:lstStyle/>
          <a:p>
            <a:r>
              <a:rPr lang="en-US" dirty="0">
                <a:solidFill>
                  <a:srgbClr val="000000"/>
                </a:solidFill>
                <a:latin typeface="Arial" panose="020B0604020202020204" pitchFamily="34" charset="0"/>
              </a:rPr>
              <a:t>Parkin DM 2006. The global health burden of infection-associated cancers in the year 2002. </a:t>
            </a:r>
            <a:r>
              <a:rPr lang="en-US" i="1" dirty="0">
                <a:solidFill>
                  <a:srgbClr val="000000"/>
                </a:solidFill>
                <a:latin typeface="Arial" panose="020B0604020202020204" pitchFamily="34" charset="0"/>
              </a:rPr>
              <a:t>Int. J. Cancer</a:t>
            </a:r>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118</a:t>
            </a:r>
            <a:r>
              <a:rPr lang="en-US" dirty="0">
                <a:solidFill>
                  <a:srgbClr val="000000"/>
                </a:solidFill>
                <a:latin typeface="Arial" panose="020B0604020202020204" pitchFamily="34" charset="0"/>
              </a:rPr>
              <a:t> (12): 3030–44. </a:t>
            </a:r>
            <a:endParaRPr lang="en-US" dirty="0"/>
          </a:p>
        </p:txBody>
      </p:sp>
    </p:spTree>
    <p:extLst>
      <p:ext uri="{BB962C8B-B14F-4D97-AF65-F5344CB8AC3E}">
        <p14:creationId xmlns:p14="http://schemas.microsoft.com/office/powerpoint/2010/main" val="2867454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B95A6E-CCC7-415D-B50F-2DF3FE40CB8E}"/>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Multiple and Persistent Infections</a:t>
            </a:r>
          </a:p>
        </p:txBody>
      </p:sp>
      <p:graphicFrame>
        <p:nvGraphicFramePr>
          <p:cNvPr id="7" name="Content Placeholder 2">
            <a:extLst>
              <a:ext uri="{FF2B5EF4-FFF2-40B4-BE49-F238E27FC236}">
                <a16:creationId xmlns:a16="http://schemas.microsoft.com/office/drawing/2014/main" id="{E70DE5A5-B83F-49A3-865F-60E124FA52A0}"/>
              </a:ext>
            </a:extLst>
          </p:cNvPr>
          <p:cNvGraphicFramePr>
            <a:graphicFrameLocks noGrp="1"/>
          </p:cNvGraphicFramePr>
          <p:nvPr>
            <p:ph idx="1"/>
            <p:extLst>
              <p:ext uri="{D42A27DB-BD31-4B8C-83A1-F6EECF244321}">
                <p14:modId xmlns:p14="http://schemas.microsoft.com/office/powerpoint/2010/main" val="199819994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60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DCD092-12DE-4F62-AF71-6862D5DDD076}"/>
              </a:ext>
            </a:extLst>
          </p:cNvPr>
          <p:cNvPicPr>
            <a:picLocks noChangeAspect="1"/>
          </p:cNvPicPr>
          <p:nvPr/>
        </p:nvPicPr>
        <p:blipFill rotWithShape="1">
          <a:blip r:embed="rId2"/>
          <a:srcRect t="4728" r="1" b="1693"/>
          <a:stretch/>
        </p:blipFill>
        <p:spPr>
          <a:xfrm>
            <a:off x="5120640" y="1904281"/>
            <a:ext cx="6233160" cy="4272681"/>
          </a:xfrm>
          <a:prstGeom prst="rect">
            <a:avLst/>
          </a:prstGeom>
        </p:spPr>
      </p:pic>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a:xfrm>
            <a:off x="838200" y="365125"/>
            <a:ext cx="10515600" cy="1325563"/>
          </a:xfrm>
        </p:spPr>
        <p:txBody>
          <a:bodyPr>
            <a:normAutofit/>
          </a:bodyPr>
          <a:lstStyle/>
          <a:p>
            <a:r>
              <a:rPr lang="en-US" dirty="0"/>
              <a:t>HPV Vaccine Reduces Vaccine Targeted Types</a:t>
            </a:r>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a:xfrm>
            <a:off x="838200" y="1825625"/>
            <a:ext cx="3797807" cy="4351338"/>
          </a:xfrm>
        </p:spPr>
        <p:txBody>
          <a:bodyPr>
            <a:normAutofit/>
          </a:bodyPr>
          <a:lstStyle/>
          <a:p>
            <a:r>
              <a:rPr lang="en-US" sz="2000" b="1"/>
              <a:t>Jeannot et al.. 2018: (</a:t>
            </a:r>
            <a:r>
              <a:rPr lang="en-US" sz="2000" b="1" i="1"/>
              <a:t>Prevalence of Vaccine Type Infections in Vaccinated and Non-Vaccinated Young Women: HPV-IMPACT, a Self-Sampling Study)</a:t>
            </a:r>
          </a:p>
          <a:p>
            <a:endParaRPr lang="en-US" sz="2000" i="1"/>
          </a:p>
        </p:txBody>
      </p:sp>
    </p:spTree>
    <p:extLst>
      <p:ext uri="{BB962C8B-B14F-4D97-AF65-F5344CB8AC3E}">
        <p14:creationId xmlns:p14="http://schemas.microsoft.com/office/powerpoint/2010/main" val="235250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A230-189E-4227-BAD7-1959CCADC8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F6FDA8-0609-42C3-BD7C-88F5F0465B2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51E02A1-E6E1-4A3B-ADC1-059D650CBF0A}"/>
              </a:ext>
            </a:extLst>
          </p:cNvPr>
          <p:cNvPicPr>
            <a:picLocks noChangeAspect="1"/>
          </p:cNvPicPr>
          <p:nvPr/>
        </p:nvPicPr>
        <p:blipFill>
          <a:blip r:embed="rId2"/>
          <a:stretch>
            <a:fillRect/>
          </a:stretch>
        </p:blipFill>
        <p:spPr>
          <a:xfrm>
            <a:off x="0" y="0"/>
            <a:ext cx="12192000" cy="6858000"/>
          </a:xfrm>
          <a:prstGeom prst="rect">
            <a:avLst/>
          </a:prstGeom>
        </p:spPr>
      </p:pic>
      <p:sp>
        <p:nvSpPr>
          <p:cNvPr id="5" name="Oval 4">
            <a:extLst>
              <a:ext uri="{FF2B5EF4-FFF2-40B4-BE49-F238E27FC236}">
                <a16:creationId xmlns:a16="http://schemas.microsoft.com/office/drawing/2014/main" id="{8B9E8158-A7D1-4B54-926E-A24EB7A44E35}"/>
              </a:ext>
            </a:extLst>
          </p:cNvPr>
          <p:cNvSpPr/>
          <p:nvPr/>
        </p:nvSpPr>
        <p:spPr>
          <a:xfrm>
            <a:off x="2715732" y="5198767"/>
            <a:ext cx="4582633" cy="12759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965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p:txBody>
          <a:bodyPr/>
          <a:lstStyle/>
          <a:p>
            <a:r>
              <a:rPr lang="en-US" dirty="0"/>
              <a:t>HPV Vaccine Development History</a:t>
            </a:r>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p:txBody>
          <a:bodyPr/>
          <a:lstStyle/>
          <a:p>
            <a:r>
              <a:rPr lang="en-US" dirty="0"/>
              <a:t>HPV-4</a:t>
            </a:r>
          </a:p>
          <a:p>
            <a:r>
              <a:rPr lang="en-US" dirty="0"/>
              <a:t>HPV-9</a:t>
            </a:r>
          </a:p>
          <a:p>
            <a:r>
              <a:rPr lang="en-US" dirty="0" err="1"/>
              <a:t>Cervarix</a:t>
            </a:r>
            <a:endParaRPr lang="en-US" dirty="0"/>
          </a:p>
          <a:p>
            <a:endParaRPr lang="en-US" dirty="0"/>
          </a:p>
          <a:p>
            <a:pPr marL="0" indent="0">
              <a:buNone/>
            </a:pPr>
            <a:r>
              <a:rPr lang="en-US" dirty="0"/>
              <a:t>Merck’s submissions are all reviewed in Holland et al. (2018)</a:t>
            </a:r>
          </a:p>
        </p:txBody>
      </p:sp>
      <p:pic>
        <p:nvPicPr>
          <p:cNvPr id="4" name="Picture 3">
            <a:extLst>
              <a:ext uri="{FF2B5EF4-FFF2-40B4-BE49-F238E27FC236}">
                <a16:creationId xmlns:a16="http://schemas.microsoft.com/office/drawing/2014/main" id="{057C1578-D680-4B5C-834B-0CADC88CF8BC}"/>
              </a:ext>
            </a:extLst>
          </p:cNvPr>
          <p:cNvPicPr>
            <a:picLocks noChangeAspect="1"/>
          </p:cNvPicPr>
          <p:nvPr/>
        </p:nvPicPr>
        <p:blipFill>
          <a:blip r:embed="rId2"/>
          <a:stretch>
            <a:fillRect/>
          </a:stretch>
        </p:blipFill>
        <p:spPr>
          <a:xfrm>
            <a:off x="0" y="4609042"/>
            <a:ext cx="12192000" cy="2041793"/>
          </a:xfrm>
          <a:prstGeom prst="rect">
            <a:avLst/>
          </a:prstGeom>
        </p:spPr>
      </p:pic>
    </p:spTree>
    <p:extLst>
      <p:ext uri="{BB962C8B-B14F-4D97-AF65-F5344CB8AC3E}">
        <p14:creationId xmlns:p14="http://schemas.microsoft.com/office/powerpoint/2010/main" val="213003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Types of Biomarkers</a:t>
            </a:r>
          </a:p>
        </p:txBody>
      </p:sp>
      <p:graphicFrame>
        <p:nvGraphicFramePr>
          <p:cNvPr id="5" name="Content Placeholder 2">
            <a:extLst>
              <a:ext uri="{FF2B5EF4-FFF2-40B4-BE49-F238E27FC236}">
                <a16:creationId xmlns:a16="http://schemas.microsoft.com/office/drawing/2014/main" id="{FB2382B5-3964-47A9-91D9-62BE49E741CD}"/>
              </a:ext>
            </a:extLst>
          </p:cNvPr>
          <p:cNvGraphicFramePr>
            <a:graphicFrameLocks noGrp="1"/>
          </p:cNvGraphicFramePr>
          <p:nvPr>
            <p:ph idx="1"/>
            <p:extLst>
              <p:ext uri="{D42A27DB-BD31-4B8C-83A1-F6EECF244321}">
                <p14:modId xmlns:p14="http://schemas.microsoft.com/office/powerpoint/2010/main" val="290718707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04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ages-na.ssl-images-amazon.com/images/I/41KLCy996sL._SX331_BO1,204,203,200_.jpg">
            <a:extLst>
              <a:ext uri="{FF2B5EF4-FFF2-40B4-BE49-F238E27FC236}">
                <a16:creationId xmlns:a16="http://schemas.microsoft.com/office/drawing/2014/main" id="{BD745CB7-EB37-4CE8-A9BA-90672FF96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697" y="-16870"/>
            <a:ext cx="4587839" cy="687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14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B3EC80-9E75-4853-8663-1D4EE9978AFE}"/>
              </a:ext>
            </a:extLst>
          </p:cNvPr>
          <p:cNvSpPr/>
          <p:nvPr/>
        </p:nvSpPr>
        <p:spPr>
          <a:xfrm flipH="1">
            <a:off x="0" y="2402958"/>
            <a:ext cx="12192000" cy="2601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Right 3">
            <a:extLst>
              <a:ext uri="{FF2B5EF4-FFF2-40B4-BE49-F238E27FC236}">
                <a16:creationId xmlns:a16="http://schemas.microsoft.com/office/drawing/2014/main" id="{4D04856D-4D6B-42D5-8C1F-6B15937D59BE}"/>
              </a:ext>
            </a:extLst>
          </p:cNvPr>
          <p:cNvSpPr/>
          <p:nvPr/>
        </p:nvSpPr>
        <p:spPr>
          <a:xfrm>
            <a:off x="2636875" y="3009013"/>
            <a:ext cx="1531088" cy="83997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485DF8E5-6A65-454D-9A37-3674DE305444}"/>
              </a:ext>
            </a:extLst>
          </p:cNvPr>
          <p:cNvSpPr/>
          <p:nvPr/>
        </p:nvSpPr>
        <p:spPr>
          <a:xfrm>
            <a:off x="7095461" y="3009012"/>
            <a:ext cx="1531088" cy="83997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93B348-E180-4423-9005-109A5AD265DF}"/>
              </a:ext>
            </a:extLst>
          </p:cNvPr>
          <p:cNvSpPr txBox="1"/>
          <p:nvPr/>
        </p:nvSpPr>
        <p:spPr>
          <a:xfrm>
            <a:off x="510362" y="3009012"/>
            <a:ext cx="1786771" cy="769441"/>
          </a:xfrm>
          <a:prstGeom prst="rect">
            <a:avLst/>
          </a:prstGeom>
          <a:noFill/>
        </p:spPr>
        <p:txBody>
          <a:bodyPr wrap="none" rtlCol="0">
            <a:spAutoFit/>
          </a:bodyPr>
          <a:lstStyle/>
          <a:p>
            <a:r>
              <a:rPr lang="en-US" sz="4400" dirty="0">
                <a:solidFill>
                  <a:schemeClr val="bg1"/>
                </a:solidFill>
              </a:rPr>
              <a:t>SALINE</a:t>
            </a:r>
          </a:p>
        </p:txBody>
      </p:sp>
      <p:sp>
        <p:nvSpPr>
          <p:cNvPr id="7" name="TextBox 6">
            <a:extLst>
              <a:ext uri="{FF2B5EF4-FFF2-40B4-BE49-F238E27FC236}">
                <a16:creationId xmlns:a16="http://schemas.microsoft.com/office/drawing/2014/main" id="{94E80BB5-D9AF-4C70-ADB8-B5032E7116D6}"/>
              </a:ext>
            </a:extLst>
          </p:cNvPr>
          <p:cNvSpPr txBox="1"/>
          <p:nvPr/>
        </p:nvSpPr>
        <p:spPr>
          <a:xfrm>
            <a:off x="4906994" y="3079544"/>
            <a:ext cx="1449436" cy="769441"/>
          </a:xfrm>
          <a:prstGeom prst="rect">
            <a:avLst/>
          </a:prstGeom>
          <a:noFill/>
        </p:spPr>
        <p:txBody>
          <a:bodyPr wrap="none" rtlCol="0">
            <a:spAutoFit/>
          </a:bodyPr>
          <a:lstStyle/>
          <a:p>
            <a:r>
              <a:rPr lang="en-US" sz="4400" dirty="0">
                <a:solidFill>
                  <a:schemeClr val="bg1"/>
                </a:solidFill>
              </a:rPr>
              <a:t>AAHS</a:t>
            </a:r>
          </a:p>
        </p:txBody>
      </p:sp>
      <p:sp>
        <p:nvSpPr>
          <p:cNvPr id="8" name="TextBox 7">
            <a:extLst>
              <a:ext uri="{FF2B5EF4-FFF2-40B4-BE49-F238E27FC236}">
                <a16:creationId xmlns:a16="http://schemas.microsoft.com/office/drawing/2014/main" id="{40E668E9-65FA-4368-9F07-8DE6B00A1B79}"/>
              </a:ext>
            </a:extLst>
          </p:cNvPr>
          <p:cNvSpPr txBox="1"/>
          <p:nvPr/>
        </p:nvSpPr>
        <p:spPr>
          <a:xfrm>
            <a:off x="9283928" y="2740989"/>
            <a:ext cx="2186689" cy="1446550"/>
          </a:xfrm>
          <a:prstGeom prst="rect">
            <a:avLst/>
          </a:prstGeom>
          <a:noFill/>
        </p:spPr>
        <p:txBody>
          <a:bodyPr wrap="none" rtlCol="0">
            <a:spAutoFit/>
          </a:bodyPr>
          <a:lstStyle/>
          <a:p>
            <a:r>
              <a:rPr lang="en-US" sz="4400" dirty="0">
                <a:solidFill>
                  <a:schemeClr val="bg1"/>
                </a:solidFill>
              </a:rPr>
              <a:t>HPV</a:t>
            </a:r>
          </a:p>
          <a:p>
            <a:r>
              <a:rPr lang="en-US" sz="4400" dirty="0">
                <a:solidFill>
                  <a:schemeClr val="bg1"/>
                </a:solidFill>
              </a:rPr>
              <a:t>VACCINE</a:t>
            </a:r>
          </a:p>
        </p:txBody>
      </p:sp>
      <p:sp>
        <p:nvSpPr>
          <p:cNvPr id="9" name="TextBox 8">
            <a:extLst>
              <a:ext uri="{FF2B5EF4-FFF2-40B4-BE49-F238E27FC236}">
                <a16:creationId xmlns:a16="http://schemas.microsoft.com/office/drawing/2014/main" id="{B4EE4255-C823-4C25-80E7-9E9EAE6A4231}"/>
              </a:ext>
            </a:extLst>
          </p:cNvPr>
          <p:cNvSpPr txBox="1"/>
          <p:nvPr/>
        </p:nvSpPr>
        <p:spPr>
          <a:xfrm>
            <a:off x="510362" y="1300714"/>
            <a:ext cx="1543308" cy="769441"/>
          </a:xfrm>
          <a:prstGeom prst="rect">
            <a:avLst/>
          </a:prstGeom>
          <a:noFill/>
        </p:spPr>
        <p:txBody>
          <a:bodyPr wrap="none" rtlCol="0">
            <a:spAutoFit/>
          </a:bodyPr>
          <a:lstStyle/>
          <a:p>
            <a:r>
              <a:rPr lang="en-US" sz="4400" i="1" dirty="0"/>
              <a:t>INERT</a:t>
            </a:r>
          </a:p>
        </p:txBody>
      </p:sp>
      <p:sp>
        <p:nvSpPr>
          <p:cNvPr id="10" name="TextBox 9">
            <a:extLst>
              <a:ext uri="{FF2B5EF4-FFF2-40B4-BE49-F238E27FC236}">
                <a16:creationId xmlns:a16="http://schemas.microsoft.com/office/drawing/2014/main" id="{D9D50A73-61F4-4D5C-BDC4-7C4161BC1A18}"/>
              </a:ext>
            </a:extLst>
          </p:cNvPr>
          <p:cNvSpPr txBox="1"/>
          <p:nvPr/>
        </p:nvSpPr>
        <p:spPr>
          <a:xfrm>
            <a:off x="4439478" y="1314888"/>
            <a:ext cx="2655983" cy="769441"/>
          </a:xfrm>
          <a:prstGeom prst="rect">
            <a:avLst/>
          </a:prstGeom>
          <a:noFill/>
        </p:spPr>
        <p:txBody>
          <a:bodyPr wrap="none" rtlCol="0">
            <a:spAutoFit/>
          </a:bodyPr>
          <a:lstStyle/>
          <a:p>
            <a:r>
              <a:rPr lang="en-US" sz="4400" i="1" dirty="0"/>
              <a:t>ADJUVANT</a:t>
            </a:r>
          </a:p>
        </p:txBody>
      </p:sp>
      <p:sp>
        <p:nvSpPr>
          <p:cNvPr id="11" name="TextBox 10">
            <a:extLst>
              <a:ext uri="{FF2B5EF4-FFF2-40B4-BE49-F238E27FC236}">
                <a16:creationId xmlns:a16="http://schemas.microsoft.com/office/drawing/2014/main" id="{E57559A5-573E-4BD5-844E-AD332DC0AB74}"/>
              </a:ext>
            </a:extLst>
          </p:cNvPr>
          <p:cNvSpPr txBox="1"/>
          <p:nvPr/>
        </p:nvSpPr>
        <p:spPr>
          <a:xfrm>
            <a:off x="8814634" y="42522"/>
            <a:ext cx="2655983" cy="2123658"/>
          </a:xfrm>
          <a:prstGeom prst="rect">
            <a:avLst/>
          </a:prstGeom>
          <a:noFill/>
        </p:spPr>
        <p:txBody>
          <a:bodyPr wrap="none" rtlCol="0">
            <a:spAutoFit/>
          </a:bodyPr>
          <a:lstStyle/>
          <a:p>
            <a:pPr algn="ctr"/>
            <a:r>
              <a:rPr lang="en-US" sz="4400" i="1" dirty="0"/>
              <a:t>ANTIGEN</a:t>
            </a:r>
          </a:p>
          <a:p>
            <a:pPr algn="ctr"/>
            <a:r>
              <a:rPr lang="en-US" sz="4400" i="1" dirty="0"/>
              <a:t>+</a:t>
            </a:r>
          </a:p>
          <a:p>
            <a:pPr algn="ctr"/>
            <a:r>
              <a:rPr lang="en-US" sz="4400" i="1" dirty="0"/>
              <a:t>ADJUVANT</a:t>
            </a:r>
          </a:p>
        </p:txBody>
      </p:sp>
      <p:sp>
        <p:nvSpPr>
          <p:cNvPr id="12" name="TextBox 11">
            <a:extLst>
              <a:ext uri="{FF2B5EF4-FFF2-40B4-BE49-F238E27FC236}">
                <a16:creationId xmlns:a16="http://schemas.microsoft.com/office/drawing/2014/main" id="{25ED59AE-7E50-4CA9-A426-C5B715C2E71D}"/>
              </a:ext>
            </a:extLst>
          </p:cNvPr>
          <p:cNvSpPr txBox="1"/>
          <p:nvPr/>
        </p:nvSpPr>
        <p:spPr>
          <a:xfrm>
            <a:off x="510362" y="5068184"/>
            <a:ext cx="2272995" cy="1446550"/>
          </a:xfrm>
          <a:prstGeom prst="rect">
            <a:avLst/>
          </a:prstGeom>
          <a:noFill/>
        </p:spPr>
        <p:txBody>
          <a:bodyPr wrap="none" rtlCol="0">
            <a:spAutoFit/>
          </a:bodyPr>
          <a:lstStyle/>
          <a:p>
            <a:r>
              <a:rPr lang="en-US" sz="4400" i="1" dirty="0"/>
              <a:t>VALID</a:t>
            </a:r>
          </a:p>
          <a:p>
            <a:r>
              <a:rPr lang="en-US" sz="4400" i="1" dirty="0"/>
              <a:t>PLACEBO</a:t>
            </a:r>
          </a:p>
        </p:txBody>
      </p:sp>
      <p:sp>
        <p:nvSpPr>
          <p:cNvPr id="13" name="TextBox 12">
            <a:extLst>
              <a:ext uri="{FF2B5EF4-FFF2-40B4-BE49-F238E27FC236}">
                <a16:creationId xmlns:a16="http://schemas.microsoft.com/office/drawing/2014/main" id="{8C79D7FE-7353-4709-A6A4-09C2BB3880CF}"/>
              </a:ext>
            </a:extLst>
          </p:cNvPr>
          <p:cNvSpPr txBox="1"/>
          <p:nvPr/>
        </p:nvSpPr>
        <p:spPr>
          <a:xfrm>
            <a:off x="4630971" y="5018213"/>
            <a:ext cx="2272995" cy="1446550"/>
          </a:xfrm>
          <a:prstGeom prst="rect">
            <a:avLst/>
          </a:prstGeom>
          <a:noFill/>
        </p:spPr>
        <p:txBody>
          <a:bodyPr wrap="none" rtlCol="0">
            <a:spAutoFit/>
          </a:bodyPr>
          <a:lstStyle/>
          <a:p>
            <a:r>
              <a:rPr lang="en-US" sz="4400" i="1" dirty="0"/>
              <a:t>INVALID</a:t>
            </a:r>
          </a:p>
          <a:p>
            <a:r>
              <a:rPr lang="en-US" sz="4400" i="1" dirty="0"/>
              <a:t>PLACEBO</a:t>
            </a:r>
          </a:p>
        </p:txBody>
      </p:sp>
      <p:sp>
        <p:nvSpPr>
          <p:cNvPr id="14" name="TextBox 13">
            <a:extLst>
              <a:ext uri="{FF2B5EF4-FFF2-40B4-BE49-F238E27FC236}">
                <a16:creationId xmlns:a16="http://schemas.microsoft.com/office/drawing/2014/main" id="{F13C1E3E-DDC8-4E76-8844-EB7F79D76CF5}"/>
              </a:ext>
            </a:extLst>
          </p:cNvPr>
          <p:cNvSpPr txBox="1"/>
          <p:nvPr/>
        </p:nvSpPr>
        <p:spPr>
          <a:xfrm>
            <a:off x="8751580" y="5142257"/>
            <a:ext cx="3333477" cy="1446550"/>
          </a:xfrm>
          <a:prstGeom prst="rect">
            <a:avLst/>
          </a:prstGeom>
          <a:noFill/>
        </p:spPr>
        <p:txBody>
          <a:bodyPr wrap="none" rtlCol="0">
            <a:spAutoFit/>
          </a:bodyPr>
          <a:lstStyle/>
          <a:p>
            <a:r>
              <a:rPr lang="en-US" sz="4400" i="1" dirty="0"/>
              <a:t>EXPOSURE</a:t>
            </a:r>
          </a:p>
          <a:p>
            <a:r>
              <a:rPr lang="en-US" sz="4400" i="1" dirty="0"/>
              <a:t>(TREATMENT)</a:t>
            </a:r>
          </a:p>
        </p:txBody>
      </p:sp>
    </p:spTree>
    <p:extLst>
      <p:ext uri="{BB962C8B-B14F-4D97-AF65-F5344CB8AC3E}">
        <p14:creationId xmlns:p14="http://schemas.microsoft.com/office/powerpoint/2010/main" val="340668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p:txBody>
          <a:bodyPr/>
          <a:lstStyle/>
          <a:p>
            <a:r>
              <a:rPr lang="en-US" dirty="0"/>
              <a:t>Key Findings	</a:t>
            </a:r>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p:txBody>
          <a:bodyPr/>
          <a:lstStyle/>
          <a:p>
            <a:r>
              <a:rPr lang="en-US" dirty="0"/>
              <a:t>The one RCT on market demographics (12-18 year </a:t>
            </a:r>
            <a:r>
              <a:rPr lang="en-US" dirty="0" err="1"/>
              <a:t>olds</a:t>
            </a:r>
            <a:r>
              <a:rPr lang="en-US" dirty="0"/>
              <a:t>) used a different formulation than the vaccine brought to market (1/2 AAHS)</a:t>
            </a:r>
          </a:p>
          <a:p>
            <a:r>
              <a:rPr lang="en-US" dirty="0"/>
              <a:t>HPV studies used </a:t>
            </a:r>
            <a:r>
              <a:rPr lang="en-US" b="1" dirty="0"/>
              <a:t>AAHS</a:t>
            </a:r>
            <a:r>
              <a:rPr lang="en-US" dirty="0"/>
              <a:t> vs. Vaccine.  </a:t>
            </a:r>
            <a:r>
              <a:rPr lang="en-US" b="1" dirty="0"/>
              <a:t>AAHS</a:t>
            </a:r>
            <a:r>
              <a:rPr lang="en-US" dirty="0"/>
              <a:t> is an invalid placebo (saline alone should have been used).  Equal levels of morbidity and mortality were found.</a:t>
            </a:r>
          </a:p>
          <a:p>
            <a:r>
              <a:rPr lang="en-US" dirty="0"/>
              <a:t>HPV-9 was compared to HPV-4. Equal levels of morbidity and mortality were found.</a:t>
            </a:r>
          </a:p>
          <a:p>
            <a:r>
              <a:rPr lang="en-US" dirty="0"/>
              <a:t>Girls in the control arm were vaccinated at the end of the trials, thus doubling their exposure to AAHS</a:t>
            </a:r>
          </a:p>
          <a:p>
            <a:endParaRPr lang="en-US" dirty="0"/>
          </a:p>
        </p:txBody>
      </p:sp>
    </p:spTree>
    <p:extLst>
      <p:ext uri="{BB962C8B-B14F-4D97-AF65-F5344CB8AC3E}">
        <p14:creationId xmlns:p14="http://schemas.microsoft.com/office/powerpoint/2010/main" val="1470781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B3EC80-9E75-4853-8663-1D4EE9978AFE}"/>
              </a:ext>
            </a:extLst>
          </p:cNvPr>
          <p:cNvSpPr/>
          <p:nvPr/>
        </p:nvSpPr>
        <p:spPr>
          <a:xfrm flipH="1">
            <a:off x="0" y="2402958"/>
            <a:ext cx="12192000" cy="2601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Right 3">
            <a:extLst>
              <a:ext uri="{FF2B5EF4-FFF2-40B4-BE49-F238E27FC236}">
                <a16:creationId xmlns:a16="http://schemas.microsoft.com/office/drawing/2014/main" id="{4D04856D-4D6B-42D5-8C1F-6B15937D59BE}"/>
              </a:ext>
            </a:extLst>
          </p:cNvPr>
          <p:cNvSpPr/>
          <p:nvPr/>
        </p:nvSpPr>
        <p:spPr>
          <a:xfrm>
            <a:off x="2636875" y="3009013"/>
            <a:ext cx="1531088" cy="83997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485DF8E5-6A65-454D-9A37-3674DE305444}"/>
              </a:ext>
            </a:extLst>
          </p:cNvPr>
          <p:cNvSpPr/>
          <p:nvPr/>
        </p:nvSpPr>
        <p:spPr>
          <a:xfrm>
            <a:off x="7095461" y="3009012"/>
            <a:ext cx="1531088" cy="83997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93B348-E180-4423-9005-109A5AD265DF}"/>
              </a:ext>
            </a:extLst>
          </p:cNvPr>
          <p:cNvSpPr txBox="1"/>
          <p:nvPr/>
        </p:nvSpPr>
        <p:spPr>
          <a:xfrm>
            <a:off x="510362" y="3009012"/>
            <a:ext cx="1449436" cy="769441"/>
          </a:xfrm>
          <a:prstGeom prst="rect">
            <a:avLst/>
          </a:prstGeom>
          <a:noFill/>
        </p:spPr>
        <p:txBody>
          <a:bodyPr wrap="none" rtlCol="0">
            <a:spAutoFit/>
          </a:bodyPr>
          <a:lstStyle/>
          <a:p>
            <a:r>
              <a:rPr lang="en-US" sz="4400" dirty="0">
                <a:solidFill>
                  <a:schemeClr val="bg1"/>
                </a:solidFill>
              </a:rPr>
              <a:t>AAHS</a:t>
            </a:r>
          </a:p>
        </p:txBody>
      </p:sp>
      <p:sp>
        <p:nvSpPr>
          <p:cNvPr id="7" name="TextBox 6">
            <a:extLst>
              <a:ext uri="{FF2B5EF4-FFF2-40B4-BE49-F238E27FC236}">
                <a16:creationId xmlns:a16="http://schemas.microsoft.com/office/drawing/2014/main" id="{94E80BB5-D9AF-4C70-ADB8-B5032E7116D6}"/>
              </a:ext>
            </a:extLst>
          </p:cNvPr>
          <p:cNvSpPr txBox="1"/>
          <p:nvPr/>
        </p:nvSpPr>
        <p:spPr>
          <a:xfrm>
            <a:off x="4906994" y="3079544"/>
            <a:ext cx="1430648" cy="769441"/>
          </a:xfrm>
          <a:prstGeom prst="rect">
            <a:avLst/>
          </a:prstGeom>
          <a:noFill/>
        </p:spPr>
        <p:txBody>
          <a:bodyPr wrap="none" rtlCol="0">
            <a:spAutoFit/>
          </a:bodyPr>
          <a:lstStyle/>
          <a:p>
            <a:r>
              <a:rPr lang="en-US" sz="4400" dirty="0">
                <a:solidFill>
                  <a:schemeClr val="bg1"/>
                </a:solidFill>
              </a:rPr>
              <a:t>HPV4</a:t>
            </a:r>
          </a:p>
        </p:txBody>
      </p:sp>
      <p:sp>
        <p:nvSpPr>
          <p:cNvPr id="8" name="TextBox 7">
            <a:extLst>
              <a:ext uri="{FF2B5EF4-FFF2-40B4-BE49-F238E27FC236}">
                <a16:creationId xmlns:a16="http://schemas.microsoft.com/office/drawing/2014/main" id="{40E668E9-65FA-4368-9F07-8DE6B00A1B79}"/>
              </a:ext>
            </a:extLst>
          </p:cNvPr>
          <p:cNvSpPr txBox="1"/>
          <p:nvPr/>
        </p:nvSpPr>
        <p:spPr>
          <a:xfrm>
            <a:off x="9283928" y="3059971"/>
            <a:ext cx="1430648" cy="769441"/>
          </a:xfrm>
          <a:prstGeom prst="rect">
            <a:avLst/>
          </a:prstGeom>
          <a:noFill/>
        </p:spPr>
        <p:txBody>
          <a:bodyPr wrap="none" rtlCol="0">
            <a:spAutoFit/>
          </a:bodyPr>
          <a:lstStyle/>
          <a:p>
            <a:r>
              <a:rPr lang="en-US" sz="4400" dirty="0">
                <a:solidFill>
                  <a:schemeClr val="bg1"/>
                </a:solidFill>
              </a:rPr>
              <a:t>HPV9</a:t>
            </a:r>
          </a:p>
        </p:txBody>
      </p:sp>
      <p:sp>
        <p:nvSpPr>
          <p:cNvPr id="9" name="TextBox 8">
            <a:extLst>
              <a:ext uri="{FF2B5EF4-FFF2-40B4-BE49-F238E27FC236}">
                <a16:creationId xmlns:a16="http://schemas.microsoft.com/office/drawing/2014/main" id="{B4EE4255-C823-4C25-80E7-9E9EAE6A4231}"/>
              </a:ext>
            </a:extLst>
          </p:cNvPr>
          <p:cNvSpPr txBox="1"/>
          <p:nvPr/>
        </p:nvSpPr>
        <p:spPr>
          <a:xfrm>
            <a:off x="510362" y="1300714"/>
            <a:ext cx="2657138" cy="769441"/>
          </a:xfrm>
          <a:prstGeom prst="rect">
            <a:avLst/>
          </a:prstGeom>
          <a:noFill/>
        </p:spPr>
        <p:txBody>
          <a:bodyPr wrap="none" rtlCol="0">
            <a:spAutoFit/>
          </a:bodyPr>
          <a:lstStyle/>
          <a:p>
            <a:r>
              <a:rPr lang="en-US" sz="4400" i="1" dirty="0"/>
              <a:t>ADJUVANT</a:t>
            </a:r>
          </a:p>
        </p:txBody>
      </p:sp>
      <p:sp>
        <p:nvSpPr>
          <p:cNvPr id="10" name="TextBox 9">
            <a:extLst>
              <a:ext uri="{FF2B5EF4-FFF2-40B4-BE49-F238E27FC236}">
                <a16:creationId xmlns:a16="http://schemas.microsoft.com/office/drawing/2014/main" id="{D9D50A73-61F4-4D5C-BDC4-7C4161BC1A18}"/>
              </a:ext>
            </a:extLst>
          </p:cNvPr>
          <p:cNvSpPr txBox="1"/>
          <p:nvPr/>
        </p:nvSpPr>
        <p:spPr>
          <a:xfrm>
            <a:off x="4293749" y="238885"/>
            <a:ext cx="2657138" cy="2123658"/>
          </a:xfrm>
          <a:prstGeom prst="rect">
            <a:avLst/>
          </a:prstGeom>
          <a:noFill/>
        </p:spPr>
        <p:txBody>
          <a:bodyPr wrap="none" rtlCol="0">
            <a:spAutoFit/>
          </a:bodyPr>
          <a:lstStyle/>
          <a:p>
            <a:pPr algn="ctr"/>
            <a:r>
              <a:rPr lang="en-US" sz="4400" i="1" dirty="0"/>
              <a:t>ANTIGEN</a:t>
            </a:r>
          </a:p>
          <a:p>
            <a:pPr algn="ctr"/>
            <a:r>
              <a:rPr lang="en-US" sz="4400" i="1" dirty="0"/>
              <a:t>+</a:t>
            </a:r>
          </a:p>
          <a:p>
            <a:pPr algn="ctr"/>
            <a:r>
              <a:rPr lang="en-US" sz="4400" i="1" dirty="0"/>
              <a:t>ADJUVANT</a:t>
            </a:r>
          </a:p>
        </p:txBody>
      </p:sp>
      <p:sp>
        <p:nvSpPr>
          <p:cNvPr id="11" name="TextBox 10">
            <a:extLst>
              <a:ext uri="{FF2B5EF4-FFF2-40B4-BE49-F238E27FC236}">
                <a16:creationId xmlns:a16="http://schemas.microsoft.com/office/drawing/2014/main" id="{E57559A5-573E-4BD5-844E-AD332DC0AB74}"/>
              </a:ext>
            </a:extLst>
          </p:cNvPr>
          <p:cNvSpPr txBox="1"/>
          <p:nvPr/>
        </p:nvSpPr>
        <p:spPr>
          <a:xfrm>
            <a:off x="8626549" y="210191"/>
            <a:ext cx="2655983" cy="2123658"/>
          </a:xfrm>
          <a:prstGeom prst="rect">
            <a:avLst/>
          </a:prstGeom>
          <a:noFill/>
        </p:spPr>
        <p:txBody>
          <a:bodyPr wrap="none" rtlCol="0">
            <a:spAutoFit/>
          </a:bodyPr>
          <a:lstStyle/>
          <a:p>
            <a:pPr algn="ctr"/>
            <a:r>
              <a:rPr lang="en-US" sz="4400" i="1" dirty="0"/>
              <a:t>ANTIGEN</a:t>
            </a:r>
          </a:p>
          <a:p>
            <a:pPr algn="ctr"/>
            <a:r>
              <a:rPr lang="en-US" sz="4400" i="1" dirty="0"/>
              <a:t>+</a:t>
            </a:r>
          </a:p>
          <a:p>
            <a:pPr algn="ctr"/>
            <a:r>
              <a:rPr lang="en-US" sz="4400" i="1" dirty="0"/>
              <a:t>ADJUVANT</a:t>
            </a:r>
          </a:p>
        </p:txBody>
      </p:sp>
      <p:sp>
        <p:nvSpPr>
          <p:cNvPr id="12" name="TextBox 11">
            <a:extLst>
              <a:ext uri="{FF2B5EF4-FFF2-40B4-BE49-F238E27FC236}">
                <a16:creationId xmlns:a16="http://schemas.microsoft.com/office/drawing/2014/main" id="{25ED59AE-7E50-4CA9-A426-C5B715C2E71D}"/>
              </a:ext>
            </a:extLst>
          </p:cNvPr>
          <p:cNvSpPr txBox="1"/>
          <p:nvPr/>
        </p:nvSpPr>
        <p:spPr>
          <a:xfrm>
            <a:off x="510362" y="5068184"/>
            <a:ext cx="2272995" cy="1446550"/>
          </a:xfrm>
          <a:prstGeom prst="rect">
            <a:avLst/>
          </a:prstGeom>
          <a:noFill/>
        </p:spPr>
        <p:txBody>
          <a:bodyPr wrap="none" rtlCol="0">
            <a:spAutoFit/>
          </a:bodyPr>
          <a:lstStyle/>
          <a:p>
            <a:r>
              <a:rPr lang="en-US" sz="4400" i="1" dirty="0"/>
              <a:t>INVALID</a:t>
            </a:r>
          </a:p>
          <a:p>
            <a:r>
              <a:rPr lang="en-US" sz="4400" i="1" dirty="0"/>
              <a:t>PLACEBO</a:t>
            </a:r>
          </a:p>
        </p:txBody>
      </p:sp>
      <p:sp>
        <p:nvSpPr>
          <p:cNvPr id="13" name="TextBox 12">
            <a:extLst>
              <a:ext uri="{FF2B5EF4-FFF2-40B4-BE49-F238E27FC236}">
                <a16:creationId xmlns:a16="http://schemas.microsoft.com/office/drawing/2014/main" id="{8C79D7FE-7353-4709-A6A4-09C2BB3880CF}"/>
              </a:ext>
            </a:extLst>
          </p:cNvPr>
          <p:cNvSpPr txBox="1"/>
          <p:nvPr/>
        </p:nvSpPr>
        <p:spPr>
          <a:xfrm>
            <a:off x="4630971" y="5018213"/>
            <a:ext cx="2272995" cy="1446550"/>
          </a:xfrm>
          <a:prstGeom prst="rect">
            <a:avLst/>
          </a:prstGeom>
          <a:noFill/>
        </p:spPr>
        <p:txBody>
          <a:bodyPr wrap="none" rtlCol="0">
            <a:spAutoFit/>
          </a:bodyPr>
          <a:lstStyle/>
          <a:p>
            <a:r>
              <a:rPr lang="en-US" sz="4400" i="1" dirty="0"/>
              <a:t>INVALID</a:t>
            </a:r>
          </a:p>
          <a:p>
            <a:r>
              <a:rPr lang="en-US" sz="4400" i="1" dirty="0"/>
              <a:t>PLACEBO</a:t>
            </a:r>
          </a:p>
        </p:txBody>
      </p:sp>
      <p:sp>
        <p:nvSpPr>
          <p:cNvPr id="14" name="TextBox 13">
            <a:extLst>
              <a:ext uri="{FF2B5EF4-FFF2-40B4-BE49-F238E27FC236}">
                <a16:creationId xmlns:a16="http://schemas.microsoft.com/office/drawing/2014/main" id="{F13C1E3E-DDC8-4E76-8844-EB7F79D76CF5}"/>
              </a:ext>
            </a:extLst>
          </p:cNvPr>
          <p:cNvSpPr txBox="1"/>
          <p:nvPr/>
        </p:nvSpPr>
        <p:spPr>
          <a:xfrm>
            <a:off x="8751580" y="5142257"/>
            <a:ext cx="3333477" cy="1446550"/>
          </a:xfrm>
          <a:prstGeom prst="rect">
            <a:avLst/>
          </a:prstGeom>
          <a:noFill/>
        </p:spPr>
        <p:txBody>
          <a:bodyPr wrap="none" rtlCol="0">
            <a:spAutoFit/>
          </a:bodyPr>
          <a:lstStyle/>
          <a:p>
            <a:r>
              <a:rPr lang="en-US" sz="4400" i="1" dirty="0"/>
              <a:t>EXPOSURE</a:t>
            </a:r>
          </a:p>
          <a:p>
            <a:r>
              <a:rPr lang="en-US" sz="4400" i="1" dirty="0"/>
              <a:t>(TREATMENT)</a:t>
            </a:r>
          </a:p>
        </p:txBody>
      </p:sp>
    </p:spTree>
    <p:extLst>
      <p:ext uri="{BB962C8B-B14F-4D97-AF65-F5344CB8AC3E}">
        <p14:creationId xmlns:p14="http://schemas.microsoft.com/office/powerpoint/2010/main" val="253212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2872-4C08-4884-B5BF-9F4E7F3910CF}"/>
              </a:ext>
            </a:extLst>
          </p:cNvPr>
          <p:cNvSpPr>
            <a:spLocks noGrp="1"/>
          </p:cNvSpPr>
          <p:nvPr>
            <p:ph type="title"/>
          </p:nvPr>
        </p:nvSpPr>
        <p:spPr/>
        <p:txBody>
          <a:bodyPr/>
          <a:lstStyle/>
          <a:p>
            <a:r>
              <a:rPr lang="en-US" dirty="0"/>
              <a:t>Adapted from Holland et al.(2018)</a:t>
            </a:r>
          </a:p>
        </p:txBody>
      </p:sp>
      <p:sp>
        <p:nvSpPr>
          <p:cNvPr id="3" name="Content Placeholder 2">
            <a:extLst>
              <a:ext uri="{FF2B5EF4-FFF2-40B4-BE49-F238E27FC236}">
                <a16:creationId xmlns:a16="http://schemas.microsoft.com/office/drawing/2014/main" id="{5A05D53E-4100-49CF-BC38-51F2C17F7248}"/>
              </a:ext>
            </a:extLst>
          </p:cNvPr>
          <p:cNvSpPr>
            <a:spLocks noGrp="1"/>
          </p:cNvSpPr>
          <p:nvPr>
            <p:ph idx="1"/>
          </p:nvPr>
        </p:nvSpPr>
        <p:spPr/>
        <p:txBody>
          <a:bodyPr>
            <a:normAutofit/>
          </a:bodyPr>
          <a:lstStyle/>
          <a:p>
            <a:r>
              <a:rPr lang="en-US" sz="1800" dirty="0"/>
              <a:t>HPV vaccines have never been shown to prevent cancer of any kind.</a:t>
            </a:r>
          </a:p>
          <a:p>
            <a:r>
              <a:rPr lang="en-US" sz="1800" dirty="0"/>
              <a:t>Japan no longer recommends HPV vaccines following injuries</a:t>
            </a:r>
          </a:p>
          <a:p>
            <a:r>
              <a:rPr lang="en-US" sz="1800" dirty="0"/>
              <a:t>The clinical trials never investigated the vaccine’s possible effects on human fertility or potential to cause cancer.</a:t>
            </a:r>
          </a:p>
          <a:p>
            <a:r>
              <a:rPr lang="en-US" sz="1800" b="1" dirty="0"/>
              <a:t>The clinical trials show that the vaccines contribute to HPV lesions, and potentially cancer, in some women</a:t>
            </a:r>
            <a:r>
              <a:rPr lang="en-US" sz="1800" dirty="0"/>
              <a:t>. Despite this, neither the manufacturers nor government agencies recommend prescreening to eliminate those with clear risk factors.</a:t>
            </a:r>
          </a:p>
          <a:p>
            <a:r>
              <a:rPr lang="en-US" sz="1800" dirty="0"/>
              <a:t>Although the vaccine is targeted for 11-12-year-old children, and legal for children as young as 9, only a small fraction of clinical trial subjects was in this age range.</a:t>
            </a:r>
          </a:p>
          <a:p>
            <a:r>
              <a:rPr lang="en-US" sz="1800" dirty="0"/>
              <a:t>Lawsuits against HPV vaccine manufacturers and government health agencies are progressing around the world, including the US, India, Japan, Colombia, Spain, and France.</a:t>
            </a:r>
          </a:p>
          <a:p>
            <a:r>
              <a:rPr lang="en-US" sz="1800" dirty="0"/>
              <a:t>Although the US government proclaims HPV vaccines safe and effective, it has paid out millions of dollars to compensate families for death, brain injury, multiple sclerosis, ulcerative colitis, and other severe, debilitating conditions.</a:t>
            </a:r>
          </a:p>
        </p:txBody>
      </p:sp>
    </p:spTree>
    <p:extLst>
      <p:ext uri="{BB962C8B-B14F-4D97-AF65-F5344CB8AC3E}">
        <p14:creationId xmlns:p14="http://schemas.microsoft.com/office/powerpoint/2010/main" val="3886921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4A13D1-6C4C-4762-8C72-CB5A83FA7A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53492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4A13D1-6C4C-4762-8C72-CB5A83FA7AB7}"/>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8CA4D371-9F81-40F4-B15C-2B41237B6955}"/>
              </a:ext>
            </a:extLst>
          </p:cNvPr>
          <p:cNvSpPr/>
          <p:nvPr/>
        </p:nvSpPr>
        <p:spPr>
          <a:xfrm>
            <a:off x="3467100" y="4796412"/>
            <a:ext cx="6096000" cy="1569660"/>
          </a:xfrm>
          <a:prstGeom prst="rect">
            <a:avLst/>
          </a:prstGeom>
          <a:solidFill>
            <a:schemeClr val="bg1"/>
          </a:solidFill>
        </p:spPr>
        <p:txBody>
          <a:bodyPr>
            <a:spAutoFit/>
          </a:bodyPr>
          <a:lstStyle/>
          <a:p>
            <a:pPr algn="ctr"/>
            <a:r>
              <a:rPr lang="en-US" sz="3200" b="1" dirty="0"/>
              <a:t>Flaws in the clinical trials for Gardasil made it harder to properly assess safety</a:t>
            </a:r>
          </a:p>
        </p:txBody>
      </p:sp>
    </p:spTree>
    <p:extLst>
      <p:ext uri="{BB962C8B-B14F-4D97-AF65-F5344CB8AC3E}">
        <p14:creationId xmlns:p14="http://schemas.microsoft.com/office/powerpoint/2010/main" val="1573356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p:txBody>
          <a:bodyPr/>
          <a:lstStyle/>
          <a:p>
            <a:r>
              <a:rPr lang="en-US" dirty="0"/>
              <a:t>Type Replacement</a:t>
            </a:r>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p:txBody>
          <a:bodyPr/>
          <a:lstStyle/>
          <a:p>
            <a:pPr marL="0" indent="0">
              <a:buNone/>
            </a:pPr>
            <a:r>
              <a:rPr lang="en-US" i="1" dirty="0"/>
              <a:t>Aside from potential issues related to duration of protection, type replacement is the main biological phenomenon that may limit the success of vaccine efforts aimed at reducing morbidity and mortality associated with cervical HPV infection – </a:t>
            </a:r>
            <a:r>
              <a:rPr lang="en-US" i="1" dirty="0" err="1"/>
              <a:t>Tota</a:t>
            </a:r>
            <a:r>
              <a:rPr lang="en-US" i="1" dirty="0"/>
              <a:t> et al. 2016</a:t>
            </a:r>
          </a:p>
        </p:txBody>
      </p:sp>
    </p:spTree>
    <p:extLst>
      <p:ext uri="{BB962C8B-B14F-4D97-AF65-F5344CB8AC3E}">
        <p14:creationId xmlns:p14="http://schemas.microsoft.com/office/powerpoint/2010/main" val="1190180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p:txBody>
          <a:bodyPr/>
          <a:lstStyle/>
          <a:p>
            <a:r>
              <a:rPr lang="en-US" dirty="0"/>
              <a:t>Models and Simulations</a:t>
            </a:r>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p:txBody>
          <a:bodyPr>
            <a:normAutofit lnSpcReduction="10000"/>
          </a:bodyPr>
          <a:lstStyle/>
          <a:p>
            <a:pPr marL="0" indent="0">
              <a:buNone/>
            </a:pPr>
            <a:r>
              <a:rPr lang="en-US" i="1" dirty="0"/>
              <a:t>The numerical simulations of our model indicate that the application of the vaccine declines infection by target genotypes as expected. However, our results on dynamics of nonvaccine HPV types infection show the possible presence of a biological mechanism: vaccine-induced pathogenic strain replacement, for example, an increase in the prevalence of HPV genotypes not targeted by the vaccines due to an ecological niche created by a reduction in the prevalence of HPV genotypes targeted by the vaccines - Peralta, 2014</a:t>
            </a:r>
          </a:p>
          <a:p>
            <a:pPr marL="0" indent="0">
              <a:buNone/>
            </a:pPr>
            <a:r>
              <a:rPr lang="en-US" i="1" dirty="0"/>
              <a:t>“</a:t>
            </a:r>
            <a:r>
              <a:rPr lang="en-US" b="1" i="1" dirty="0"/>
              <a:t>In this context, our mathematical model correctly predicts the emergence of viral genotypes nontarget of the vaccine similar to the aforementioned phenomenon.</a:t>
            </a:r>
            <a:r>
              <a:rPr lang="en-US" i="1" dirty="0"/>
              <a:t>”</a:t>
            </a:r>
          </a:p>
        </p:txBody>
      </p:sp>
    </p:spTree>
    <p:extLst>
      <p:ext uri="{BB962C8B-B14F-4D97-AF65-F5344CB8AC3E}">
        <p14:creationId xmlns:p14="http://schemas.microsoft.com/office/powerpoint/2010/main" val="3609738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C984-AD5D-472C-9602-7D8D31D4A46C}"/>
              </a:ext>
            </a:extLst>
          </p:cNvPr>
          <p:cNvSpPr>
            <a:spLocks noGrp="1"/>
          </p:cNvSpPr>
          <p:nvPr>
            <p:ph type="title"/>
          </p:nvPr>
        </p:nvSpPr>
        <p:spPr/>
        <p:txBody>
          <a:bodyPr/>
          <a:lstStyle/>
          <a:p>
            <a:r>
              <a:rPr lang="en-US" dirty="0"/>
              <a:t>Models and Simulations </a:t>
            </a:r>
          </a:p>
        </p:txBody>
      </p:sp>
      <p:sp>
        <p:nvSpPr>
          <p:cNvPr id="3" name="Content Placeholder 2">
            <a:extLst>
              <a:ext uri="{FF2B5EF4-FFF2-40B4-BE49-F238E27FC236}">
                <a16:creationId xmlns:a16="http://schemas.microsoft.com/office/drawing/2014/main" id="{6E30CBF3-E965-4CED-9529-39F6A53825B6}"/>
              </a:ext>
            </a:extLst>
          </p:cNvPr>
          <p:cNvSpPr>
            <a:spLocks noGrp="1"/>
          </p:cNvSpPr>
          <p:nvPr>
            <p:ph idx="1"/>
          </p:nvPr>
        </p:nvSpPr>
        <p:spPr/>
        <p:txBody>
          <a:bodyPr/>
          <a:lstStyle/>
          <a:p>
            <a:r>
              <a:rPr lang="en-US" i="1" dirty="0"/>
              <a:t>“We … find that the removal of HPV type 16, type 18, and types 6 and 11 would increase the prevalence of nontargeted types by 50%, 29%, and 183%, respectively.” </a:t>
            </a:r>
            <a:r>
              <a:rPr lang="en-US" dirty="0"/>
              <a:t>Durham et al. 2012. Reevaluation of epidemiological data demonstrates that it is consistent with cross-immunity among human papillomavirus types.</a:t>
            </a:r>
          </a:p>
          <a:p>
            <a:endParaRPr lang="en-US" dirty="0"/>
          </a:p>
          <a:p>
            <a:endParaRPr lang="en-US" dirty="0"/>
          </a:p>
        </p:txBody>
      </p:sp>
    </p:spTree>
    <p:extLst>
      <p:ext uri="{BB962C8B-B14F-4D97-AF65-F5344CB8AC3E}">
        <p14:creationId xmlns:p14="http://schemas.microsoft.com/office/powerpoint/2010/main" val="388576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F38456-9D5D-4946-9568-1CF7EDC58327}"/>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Biological Specimen</a:t>
            </a:r>
          </a:p>
        </p:txBody>
      </p:sp>
      <p:graphicFrame>
        <p:nvGraphicFramePr>
          <p:cNvPr id="5" name="Content Placeholder 2">
            <a:extLst>
              <a:ext uri="{FF2B5EF4-FFF2-40B4-BE49-F238E27FC236}">
                <a16:creationId xmlns:a16="http://schemas.microsoft.com/office/drawing/2014/main" id="{3D706D63-6E58-46B4-92AC-6DB9D85BDA9D}"/>
              </a:ext>
            </a:extLst>
          </p:cNvPr>
          <p:cNvGraphicFramePr>
            <a:graphicFrameLocks noGrp="1"/>
          </p:cNvGraphicFramePr>
          <p:nvPr>
            <p:ph idx="1"/>
            <p:extLst>
              <p:ext uri="{D42A27DB-BD31-4B8C-83A1-F6EECF244321}">
                <p14:modId xmlns:p14="http://schemas.microsoft.com/office/powerpoint/2010/main" val="156160315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122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p:txBody>
          <a:bodyPr/>
          <a:lstStyle/>
          <a:p>
            <a:r>
              <a:rPr lang="en-US" dirty="0"/>
              <a:t>Type Replacement Found</a:t>
            </a:r>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p:txBody>
          <a:bodyPr>
            <a:normAutofit fontScale="92500" lnSpcReduction="10000"/>
          </a:bodyPr>
          <a:lstStyle/>
          <a:p>
            <a:r>
              <a:rPr lang="en-US" dirty="0"/>
              <a:t>Fischer, S. 2016. </a:t>
            </a:r>
            <a:r>
              <a:rPr lang="en-US" dirty="0">
                <a:hlinkClick r:id="rId2"/>
              </a:rPr>
              <a:t>Shift in prevalence of HPV types in cervical cytology specimens in the era of HPV vaccination</a:t>
            </a:r>
            <a:r>
              <a:rPr lang="en-US" dirty="0"/>
              <a:t>. Oncol Lett 12:601-610. </a:t>
            </a:r>
          </a:p>
          <a:p>
            <a:r>
              <a:rPr lang="en-US" dirty="0"/>
              <a:t>Guo et al., 2015. </a:t>
            </a:r>
            <a:r>
              <a:rPr lang="en-US" dirty="0">
                <a:hlinkClick r:id="rId3"/>
              </a:rPr>
              <a:t>Comparison of HPV prevalence between HPV-vaccinated and non-vaccinated young adult women (20-26 years)</a:t>
            </a:r>
            <a:r>
              <a:rPr lang="en-US" dirty="0"/>
              <a:t>American Association for Cancer Research Meeting, Apr 18-22; Philadelphia, PA. Philadelphia (PA): AACR; 2015. Abstract nr 844</a:t>
            </a:r>
          </a:p>
          <a:p>
            <a:r>
              <a:rPr lang="en-US" dirty="0" err="1"/>
              <a:t>Mollers</a:t>
            </a:r>
            <a:r>
              <a:rPr lang="en-US" dirty="0"/>
              <a:t> M et al., 2014. </a:t>
            </a:r>
            <a:r>
              <a:rPr lang="en-US" dirty="0">
                <a:hlinkClick r:id="rId4"/>
              </a:rPr>
              <a:t>Population- and type-specific clustering of multiple HPV types across diverse risk populations in the Netherlands.</a:t>
            </a:r>
            <a:r>
              <a:rPr lang="en-US" dirty="0"/>
              <a:t> Am J Epidemiol. 179(10):1236-46. doi: 10.1093/</a:t>
            </a:r>
            <a:r>
              <a:rPr lang="en-US" dirty="0" err="1"/>
              <a:t>aje</a:t>
            </a:r>
            <a:r>
              <a:rPr lang="en-US" dirty="0"/>
              <a:t>/kwu038.</a:t>
            </a:r>
          </a:p>
          <a:p>
            <a:r>
              <a:rPr lang="en-US" dirty="0"/>
              <a:t>Giambi C et al., 2013. </a:t>
            </a:r>
            <a:r>
              <a:rPr lang="en-US" dirty="0">
                <a:hlinkClick r:id="rId5"/>
              </a:rPr>
              <a:t>A cross-sectional study to estimate high-risk human papillomavirus prevalence and type distribution in Italian women aged 18-26 years.  </a:t>
            </a:r>
            <a:r>
              <a:rPr lang="en-US" dirty="0"/>
              <a:t>BMC Infect Dis. 13:74. doi: 10.1186/1471-2334-13-74.</a:t>
            </a:r>
          </a:p>
          <a:p>
            <a:endParaRPr lang="en-US" dirty="0"/>
          </a:p>
        </p:txBody>
      </p:sp>
    </p:spTree>
    <p:extLst>
      <p:ext uri="{BB962C8B-B14F-4D97-AF65-F5344CB8AC3E}">
        <p14:creationId xmlns:p14="http://schemas.microsoft.com/office/powerpoint/2010/main" val="3694743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E3AD-A21C-4292-9273-D159A31F3D89}"/>
              </a:ext>
            </a:extLst>
          </p:cNvPr>
          <p:cNvSpPr>
            <a:spLocks noGrp="1"/>
          </p:cNvSpPr>
          <p:nvPr>
            <p:ph type="title"/>
          </p:nvPr>
        </p:nvSpPr>
        <p:spPr/>
        <p:txBody>
          <a:bodyPr/>
          <a:lstStyle/>
          <a:p>
            <a:r>
              <a:rPr lang="en-US" dirty="0"/>
              <a:t>Type Replacement Detected, but Dismissed </a:t>
            </a:r>
          </a:p>
        </p:txBody>
      </p:sp>
      <p:sp>
        <p:nvSpPr>
          <p:cNvPr id="3" name="Content Placeholder 2">
            <a:extLst>
              <a:ext uri="{FF2B5EF4-FFF2-40B4-BE49-F238E27FC236}">
                <a16:creationId xmlns:a16="http://schemas.microsoft.com/office/drawing/2014/main" id="{4F3CF7EF-C2FD-4ECE-ADE0-0320F1F882C5}"/>
              </a:ext>
            </a:extLst>
          </p:cNvPr>
          <p:cNvSpPr>
            <a:spLocks noGrp="1"/>
          </p:cNvSpPr>
          <p:nvPr>
            <p:ph idx="1"/>
          </p:nvPr>
        </p:nvSpPr>
        <p:spPr/>
        <p:txBody>
          <a:bodyPr/>
          <a:lstStyle/>
          <a:p>
            <a:pPr marL="0" indent="0">
              <a:buNone/>
            </a:pPr>
            <a:r>
              <a:rPr lang="en-US" i="1" dirty="0"/>
              <a:t>“Our main analysis showed increases in other nonvaccine HPV types (HPV39, HPV52, HPV53, HPV58, and HPV73), but these increases were inconsistent for the 2 age groups examined and the vaccines used.”</a:t>
            </a:r>
          </a:p>
          <a:p>
            <a:pPr marL="0" indent="0">
              <a:buNone/>
            </a:pPr>
            <a:endParaRPr lang="en-US" i="1" dirty="0"/>
          </a:p>
          <a:p>
            <a:pPr marL="0" indent="0">
              <a:buNone/>
            </a:pPr>
            <a:r>
              <a:rPr lang="en-US" dirty="0"/>
              <a:t>Mesher et al., 2016. Assessment of the population-level impact of a high coverage HPV </a:t>
            </a:r>
            <a:r>
              <a:rPr lang="en-US" dirty="0" err="1"/>
              <a:t>immunisation</a:t>
            </a:r>
            <a:r>
              <a:rPr lang="en-US" dirty="0"/>
              <a:t> </a:t>
            </a:r>
            <a:r>
              <a:rPr lang="en-US" dirty="0" err="1"/>
              <a:t>programme</a:t>
            </a:r>
            <a:r>
              <a:rPr lang="en-US" dirty="0"/>
              <a:t> in young females</a:t>
            </a:r>
          </a:p>
          <a:p>
            <a:pPr marL="0" indent="0">
              <a:buNone/>
            </a:pPr>
            <a:endParaRPr lang="en-US" i="1" dirty="0"/>
          </a:p>
        </p:txBody>
      </p:sp>
    </p:spTree>
    <p:extLst>
      <p:ext uri="{BB962C8B-B14F-4D97-AF65-F5344CB8AC3E}">
        <p14:creationId xmlns:p14="http://schemas.microsoft.com/office/powerpoint/2010/main" val="3815184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9E3AD-A21C-4292-9273-D159A31F3D8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200">
                <a:solidFill>
                  <a:srgbClr val="FFFFFF"/>
                </a:solidFill>
              </a:rPr>
              <a:t>Type Replacement Detected, But Not Significant</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close up of a newspaper&#10;&#10;Description generated with high confidence">
            <a:extLst>
              <a:ext uri="{FF2B5EF4-FFF2-40B4-BE49-F238E27FC236}">
                <a16:creationId xmlns:a16="http://schemas.microsoft.com/office/drawing/2014/main" id="{6A55E0E1-7B7B-4DE1-A80C-C4C0842552F0}"/>
              </a:ext>
            </a:extLst>
          </p:cNvPr>
          <p:cNvPicPr>
            <a:picLocks noGrp="1" noChangeAspect="1"/>
          </p:cNvPicPr>
          <p:nvPr>
            <p:ph idx="1"/>
          </p:nvPr>
        </p:nvPicPr>
        <p:blipFill>
          <a:blip r:embed="rId2"/>
          <a:stretch>
            <a:fillRect/>
          </a:stretch>
        </p:blipFill>
        <p:spPr>
          <a:xfrm>
            <a:off x="521343" y="2426818"/>
            <a:ext cx="5076364"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ell phone&#10;&#10;Description generated with very high confidence">
            <a:extLst>
              <a:ext uri="{FF2B5EF4-FFF2-40B4-BE49-F238E27FC236}">
                <a16:creationId xmlns:a16="http://schemas.microsoft.com/office/drawing/2014/main" id="{DBBE1910-A7B8-4676-8222-DDE766A727CE}"/>
              </a:ext>
            </a:extLst>
          </p:cNvPr>
          <p:cNvPicPr>
            <a:picLocks noChangeAspect="1"/>
          </p:cNvPicPr>
          <p:nvPr/>
        </p:nvPicPr>
        <p:blipFill>
          <a:blip r:embed="rId3"/>
          <a:stretch>
            <a:fillRect/>
          </a:stretch>
        </p:blipFill>
        <p:spPr>
          <a:xfrm>
            <a:off x="6445073" y="2959359"/>
            <a:ext cx="5455917" cy="2932555"/>
          </a:xfrm>
          <a:prstGeom prst="rect">
            <a:avLst/>
          </a:prstGeom>
        </p:spPr>
      </p:pic>
      <p:sp>
        <p:nvSpPr>
          <p:cNvPr id="6" name="Rectangle 5">
            <a:extLst>
              <a:ext uri="{FF2B5EF4-FFF2-40B4-BE49-F238E27FC236}">
                <a16:creationId xmlns:a16="http://schemas.microsoft.com/office/drawing/2014/main" id="{6A77534F-19A4-417D-89B3-995D31D5B266}"/>
              </a:ext>
            </a:extLst>
          </p:cNvPr>
          <p:cNvSpPr/>
          <p:nvPr/>
        </p:nvSpPr>
        <p:spPr>
          <a:xfrm>
            <a:off x="2409198" y="3038874"/>
            <a:ext cx="3093628" cy="65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F6EB23-05BC-4CAD-B9F6-F83D1017191C}"/>
              </a:ext>
            </a:extLst>
          </p:cNvPr>
          <p:cNvSpPr/>
          <p:nvPr/>
        </p:nvSpPr>
        <p:spPr>
          <a:xfrm>
            <a:off x="546350" y="3277968"/>
            <a:ext cx="4956475" cy="65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D7F0F3-C8BD-489B-8C62-4F28C995B804}"/>
              </a:ext>
            </a:extLst>
          </p:cNvPr>
          <p:cNvSpPr/>
          <p:nvPr/>
        </p:nvSpPr>
        <p:spPr>
          <a:xfrm>
            <a:off x="581287" y="3721200"/>
            <a:ext cx="4956475" cy="65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7DE32A-DA56-41C1-BEA2-C36750DD0754}"/>
              </a:ext>
            </a:extLst>
          </p:cNvPr>
          <p:cNvSpPr/>
          <p:nvPr/>
        </p:nvSpPr>
        <p:spPr>
          <a:xfrm>
            <a:off x="581286" y="3491724"/>
            <a:ext cx="4956475" cy="65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734E51-0D1A-4B59-A4F2-4BD8EA7BAB04}"/>
              </a:ext>
            </a:extLst>
          </p:cNvPr>
          <p:cNvSpPr/>
          <p:nvPr/>
        </p:nvSpPr>
        <p:spPr>
          <a:xfrm>
            <a:off x="581285" y="3955730"/>
            <a:ext cx="4956475" cy="65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855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
            <a:extLst>
              <a:ext uri="{FF2B5EF4-FFF2-40B4-BE49-F238E27FC236}">
                <a16:creationId xmlns:a16="http://schemas.microsoft.com/office/drawing/2014/main" id="{4870C0E9-4677-4398-9AB0-B18502894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148" y="432334"/>
            <a:ext cx="10766212" cy="600216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9E3AD-A21C-4292-9273-D159A31F3D89}"/>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Type Replacement Detected, but Denied</a:t>
            </a:r>
          </a:p>
        </p:txBody>
      </p:sp>
      <p:sp>
        <p:nvSpPr>
          <p:cNvPr id="3" name="Content Placeholder 2">
            <a:extLst>
              <a:ext uri="{FF2B5EF4-FFF2-40B4-BE49-F238E27FC236}">
                <a16:creationId xmlns:a16="http://schemas.microsoft.com/office/drawing/2014/main" id="{4F3CF7EF-C2FD-4ECE-ADE0-0320F1F882C5}"/>
              </a:ext>
            </a:extLst>
          </p:cNvPr>
          <p:cNvSpPr>
            <a:spLocks noGrp="1"/>
          </p:cNvSpPr>
          <p:nvPr>
            <p:ph idx="1"/>
          </p:nvPr>
        </p:nvSpPr>
        <p:spPr>
          <a:xfrm>
            <a:off x="643468" y="2638044"/>
            <a:ext cx="3363974" cy="3415622"/>
          </a:xfrm>
        </p:spPr>
        <p:txBody>
          <a:bodyPr>
            <a:normAutofit/>
          </a:bodyPr>
          <a:lstStyle/>
          <a:p>
            <a:r>
              <a:rPr lang="en-US" sz="2000">
                <a:solidFill>
                  <a:schemeClr val="bg1"/>
                </a:solidFill>
              </a:rPr>
              <a:t>Markowitz LE et al., 2016 </a:t>
            </a:r>
            <a:r>
              <a:rPr lang="en-US" sz="2000">
                <a:solidFill>
                  <a:schemeClr val="bg1"/>
                </a:solidFill>
                <a:hlinkClick r:id="rId3"/>
              </a:rPr>
              <a:t>Prevalence of HPV After Introduction of the Vaccination Program in the United States</a:t>
            </a:r>
            <a:r>
              <a:rPr lang="en-US" sz="2000">
                <a:solidFill>
                  <a:schemeClr val="bg1"/>
                </a:solidFill>
              </a:rPr>
              <a:t>. Pediatrics. 2016 Feb 22. pii: peds.2015-1968.</a:t>
            </a:r>
          </a:p>
          <a:p>
            <a:endParaRPr lang="en-US" sz="2000">
              <a:solidFill>
                <a:schemeClr val="bg1"/>
              </a:solidFill>
            </a:endParaRPr>
          </a:p>
        </p:txBody>
      </p:sp>
      <p:sp>
        <p:nvSpPr>
          <p:cNvPr id="4" name="Rectangle 3">
            <a:extLst>
              <a:ext uri="{FF2B5EF4-FFF2-40B4-BE49-F238E27FC236}">
                <a16:creationId xmlns:a16="http://schemas.microsoft.com/office/drawing/2014/main" id="{8607B8B2-B8BF-4448-BF04-B6DB88054799}"/>
              </a:ext>
            </a:extLst>
          </p:cNvPr>
          <p:cNvSpPr/>
          <p:nvPr/>
        </p:nvSpPr>
        <p:spPr>
          <a:xfrm>
            <a:off x="4665846" y="5535251"/>
            <a:ext cx="660400" cy="8432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48189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F1D2-F4DC-4D99-AFA7-8CF9D87901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80946E-EAA0-4B08-9D97-8B8C9273B750}"/>
              </a:ext>
            </a:extLst>
          </p:cNvPr>
          <p:cNvSpPr>
            <a:spLocks noGrp="1"/>
          </p:cNvSpPr>
          <p:nvPr>
            <p:ph idx="1"/>
          </p:nvPr>
        </p:nvSpPr>
        <p:spPr/>
        <p:txBody>
          <a:bodyPr/>
          <a:lstStyle/>
          <a:p>
            <a:endParaRPr lang="en-US"/>
          </a:p>
        </p:txBody>
      </p:sp>
      <p:pic>
        <p:nvPicPr>
          <p:cNvPr id="1026" name="Picture 2" descr="MARKOVITZ (1)">
            <a:extLst>
              <a:ext uri="{FF2B5EF4-FFF2-40B4-BE49-F238E27FC236}">
                <a16:creationId xmlns:a16="http://schemas.microsoft.com/office/drawing/2014/main" id="{C3CD31CB-2664-4540-823F-5469AF2BF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38" y="0"/>
            <a:ext cx="12295529" cy="7359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30D431-3756-434E-A311-D92E9A6A963E}"/>
              </a:ext>
            </a:extLst>
          </p:cNvPr>
          <p:cNvSpPr txBox="1"/>
          <p:nvPr/>
        </p:nvSpPr>
        <p:spPr>
          <a:xfrm rot="20385152">
            <a:off x="20272" y="3356710"/>
            <a:ext cx="11977510" cy="646331"/>
          </a:xfrm>
          <a:prstGeom prst="rect">
            <a:avLst/>
          </a:prstGeom>
          <a:solidFill>
            <a:schemeClr val="bg1"/>
          </a:solidFill>
        </p:spPr>
        <p:txBody>
          <a:bodyPr wrap="none" rtlCol="0">
            <a:spAutoFit/>
          </a:bodyPr>
          <a:lstStyle/>
          <a:p>
            <a:r>
              <a:rPr lang="en-US" sz="3600" dirty="0"/>
              <a:t>No Net Change in HPV Infection Rates Pre- and Post Vaccination</a:t>
            </a:r>
          </a:p>
        </p:txBody>
      </p:sp>
    </p:spTree>
    <p:extLst>
      <p:ext uri="{BB962C8B-B14F-4D97-AF65-F5344CB8AC3E}">
        <p14:creationId xmlns:p14="http://schemas.microsoft.com/office/powerpoint/2010/main" val="4244553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
            <a:extLst>
              <a:ext uri="{FF2B5EF4-FFF2-40B4-BE49-F238E27FC236}">
                <a16:creationId xmlns:a16="http://schemas.microsoft.com/office/drawing/2014/main" id="{4870C0E9-4677-4398-9AB0-B18502894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148" y="432334"/>
            <a:ext cx="10766212" cy="600216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9E3AD-A21C-4292-9273-D159A31F3D89}"/>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Type Replacement Detected, but Denied</a:t>
            </a:r>
          </a:p>
        </p:txBody>
      </p:sp>
      <p:sp>
        <p:nvSpPr>
          <p:cNvPr id="3" name="Content Placeholder 2">
            <a:extLst>
              <a:ext uri="{FF2B5EF4-FFF2-40B4-BE49-F238E27FC236}">
                <a16:creationId xmlns:a16="http://schemas.microsoft.com/office/drawing/2014/main" id="{4F3CF7EF-C2FD-4ECE-ADE0-0320F1F882C5}"/>
              </a:ext>
            </a:extLst>
          </p:cNvPr>
          <p:cNvSpPr>
            <a:spLocks noGrp="1"/>
          </p:cNvSpPr>
          <p:nvPr>
            <p:ph idx="1"/>
          </p:nvPr>
        </p:nvSpPr>
        <p:spPr>
          <a:xfrm>
            <a:off x="643468" y="2638044"/>
            <a:ext cx="3363974" cy="3415622"/>
          </a:xfrm>
        </p:spPr>
        <p:txBody>
          <a:bodyPr>
            <a:normAutofit/>
          </a:bodyPr>
          <a:lstStyle/>
          <a:p>
            <a:r>
              <a:rPr lang="en-US" sz="2000">
                <a:solidFill>
                  <a:schemeClr val="bg1"/>
                </a:solidFill>
              </a:rPr>
              <a:t>Markowitz LE et al., 2016 </a:t>
            </a:r>
            <a:r>
              <a:rPr lang="en-US" sz="2000">
                <a:solidFill>
                  <a:schemeClr val="bg1"/>
                </a:solidFill>
                <a:hlinkClick r:id="rId3"/>
              </a:rPr>
              <a:t>Prevalence of HPV After Introduction of the Vaccination Program in the United States</a:t>
            </a:r>
            <a:r>
              <a:rPr lang="en-US" sz="2000">
                <a:solidFill>
                  <a:schemeClr val="bg1"/>
                </a:solidFill>
              </a:rPr>
              <a:t>. Pediatrics. 2016 Feb 22. pii: peds.2015-1968.</a:t>
            </a:r>
          </a:p>
          <a:p>
            <a:endParaRPr lang="en-US" sz="2000">
              <a:solidFill>
                <a:schemeClr val="bg1"/>
              </a:solidFill>
            </a:endParaRPr>
          </a:p>
        </p:txBody>
      </p:sp>
      <p:sp>
        <p:nvSpPr>
          <p:cNvPr id="4" name="Rectangle 3">
            <a:extLst>
              <a:ext uri="{FF2B5EF4-FFF2-40B4-BE49-F238E27FC236}">
                <a16:creationId xmlns:a16="http://schemas.microsoft.com/office/drawing/2014/main" id="{8607B8B2-B8BF-4448-BF04-B6DB88054799}"/>
              </a:ext>
            </a:extLst>
          </p:cNvPr>
          <p:cNvSpPr/>
          <p:nvPr/>
        </p:nvSpPr>
        <p:spPr>
          <a:xfrm>
            <a:off x="4665846" y="5535251"/>
            <a:ext cx="660400" cy="8432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4259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4800" kern="1200">
                <a:solidFill>
                  <a:schemeClr val="bg1"/>
                </a:solidFill>
                <a:latin typeface="+mj-lt"/>
                <a:ea typeface="+mj-ea"/>
                <a:cs typeface="+mj-cs"/>
              </a:rPr>
              <a:t>Studies that Do Not Find Type Replacement</a:t>
            </a:r>
          </a:p>
        </p:txBody>
      </p:sp>
      <p:cxnSp>
        <p:nvCxnSpPr>
          <p:cNvPr id="10" name="Straight Connector 9">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335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9263-373B-4B8E-A9C7-C90C42BDBCBF}"/>
              </a:ext>
            </a:extLst>
          </p:cNvPr>
          <p:cNvSpPr>
            <a:spLocks noGrp="1"/>
          </p:cNvSpPr>
          <p:nvPr>
            <p:ph type="title"/>
          </p:nvPr>
        </p:nvSpPr>
        <p:spPr/>
        <p:txBody>
          <a:bodyPr/>
          <a:lstStyle/>
          <a:p>
            <a:r>
              <a:rPr lang="en-US" dirty="0"/>
              <a:t>Are Two Populations Being Vaccinated?	Three? Or One? Correlation &lt;&gt; Causation</a:t>
            </a:r>
          </a:p>
        </p:txBody>
      </p:sp>
      <p:sp>
        <p:nvSpPr>
          <p:cNvPr id="3" name="Content Placeholder 2">
            <a:extLst>
              <a:ext uri="{FF2B5EF4-FFF2-40B4-BE49-F238E27FC236}">
                <a16:creationId xmlns:a16="http://schemas.microsoft.com/office/drawing/2014/main" id="{4273769D-5045-48D4-9A38-1510C53B697C}"/>
              </a:ext>
            </a:extLst>
          </p:cNvPr>
          <p:cNvSpPr>
            <a:spLocks noGrp="1"/>
          </p:cNvSpPr>
          <p:nvPr>
            <p:ph idx="1"/>
          </p:nvPr>
        </p:nvSpPr>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i="1" dirty="0"/>
              <a:t>For women recruited from a health department clinic, older age (OR = 1.4, 95% CI: 1.2-1.6) and </a:t>
            </a:r>
            <a:r>
              <a:rPr lang="en-US" b="1" i="1" dirty="0"/>
              <a:t>consistent condom use with main partner </a:t>
            </a:r>
            <a:r>
              <a:rPr lang="en-US" i="1" dirty="0"/>
              <a:t>in the past 3 months (OR = 11.6, 95% CI: 3.4-40) </a:t>
            </a:r>
            <a:r>
              <a:rPr lang="en-US" b="1" i="1" dirty="0"/>
              <a:t>were associated with being unvaccinated.</a:t>
            </a:r>
            <a:r>
              <a:rPr lang="en-US" i="1" dirty="0"/>
              <a:t> For women recruited from a teen health center </a:t>
            </a:r>
            <a:r>
              <a:rPr lang="en-US" b="1" i="1" dirty="0"/>
              <a:t>African American race</a:t>
            </a:r>
            <a:r>
              <a:rPr lang="en-US" i="1" dirty="0"/>
              <a:t> (OR = 0.2, 95% CI: 0.07-0.7) and </a:t>
            </a:r>
            <a:r>
              <a:rPr lang="en-US" b="1" i="1" dirty="0"/>
              <a:t>having Medicaid health insurance </a:t>
            </a:r>
            <a:r>
              <a:rPr lang="en-US" i="1" dirty="0"/>
              <a:t>(OR = 0.3, 95% CI: 0.1-0.7) were inversely associated with being unvaccinated. The observed increase in non-vaccine-type HPV prevalence in unvaccinated women </a:t>
            </a:r>
            <a:r>
              <a:rPr lang="en-US" b="1" i="1" dirty="0"/>
              <a:t>may</a:t>
            </a:r>
            <a:r>
              <a:rPr lang="en-US" i="1" dirty="0"/>
              <a:t> be explained by differences between unvaccinated and vaccinated women.</a:t>
            </a:r>
          </a:p>
        </p:txBody>
      </p:sp>
      <p:sp>
        <p:nvSpPr>
          <p:cNvPr id="4" name="Rectangle 3">
            <a:extLst>
              <a:ext uri="{FF2B5EF4-FFF2-40B4-BE49-F238E27FC236}">
                <a16:creationId xmlns:a16="http://schemas.microsoft.com/office/drawing/2014/main" id="{2AFD93B6-E80C-4CF5-9E9F-E32A42930BBB}"/>
              </a:ext>
            </a:extLst>
          </p:cNvPr>
          <p:cNvSpPr/>
          <p:nvPr/>
        </p:nvSpPr>
        <p:spPr>
          <a:xfrm>
            <a:off x="838200" y="1825625"/>
            <a:ext cx="10251558" cy="646331"/>
          </a:xfrm>
          <a:prstGeom prst="rect">
            <a:avLst/>
          </a:prstGeom>
        </p:spPr>
        <p:txBody>
          <a:bodyPr wrap="square">
            <a:spAutoFit/>
          </a:bodyPr>
          <a:lstStyle/>
          <a:p>
            <a:r>
              <a:rPr lang="en-US" dirty="0"/>
              <a:t>Ding et al. Differences between vaccinated and unvaccinated women explain increase in non-vaccine-type human papillomavirus in unvaccinated women after vaccine introduction Vaccine 35:7217-7221.</a:t>
            </a:r>
          </a:p>
        </p:txBody>
      </p:sp>
    </p:spTree>
    <p:extLst>
      <p:ext uri="{BB962C8B-B14F-4D97-AF65-F5344CB8AC3E}">
        <p14:creationId xmlns:p14="http://schemas.microsoft.com/office/powerpoint/2010/main" val="1167502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F77018-68FD-4174-B84D-DAC05AEF8543}"/>
              </a:ext>
            </a:extLst>
          </p:cNvPr>
          <p:cNvSpPr>
            <a:spLocks noGrp="1"/>
          </p:cNvSpPr>
          <p:nvPr>
            <p:ph type="title"/>
          </p:nvPr>
        </p:nvSpPr>
        <p:spPr>
          <a:xfrm>
            <a:off x="640079" y="2053641"/>
            <a:ext cx="3669161" cy="2760098"/>
          </a:xfrm>
        </p:spPr>
        <p:txBody>
          <a:bodyPr>
            <a:normAutofit/>
          </a:bodyPr>
          <a:lstStyle/>
          <a:p>
            <a:r>
              <a:rPr lang="en-US" sz="3400">
                <a:solidFill>
                  <a:srgbClr val="FFFFFF"/>
                </a:solidFill>
              </a:rPr>
              <a:t>“Correcting For” and “Adjusting For”</a:t>
            </a:r>
            <a:br>
              <a:rPr lang="en-US" sz="3400">
                <a:solidFill>
                  <a:srgbClr val="FFFFFF"/>
                </a:solidFill>
              </a:rPr>
            </a:br>
            <a:r>
              <a:rPr lang="en-US" sz="3400">
                <a:solidFill>
                  <a:srgbClr val="FFFFFF"/>
                </a:solidFill>
              </a:rPr>
              <a:t>Risk Factors, Exposures and Outcomes</a:t>
            </a:r>
          </a:p>
        </p:txBody>
      </p:sp>
      <p:sp>
        <p:nvSpPr>
          <p:cNvPr id="3" name="Content Placeholder 2">
            <a:extLst>
              <a:ext uri="{FF2B5EF4-FFF2-40B4-BE49-F238E27FC236}">
                <a16:creationId xmlns:a16="http://schemas.microsoft.com/office/drawing/2014/main" id="{C15D4381-87CF-4948-9B5E-A9C3CE81C737}"/>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A study focused on all-cause mortality and smoking tallies all deaths in smokers and non-smokers.</a:t>
            </a:r>
          </a:p>
          <a:p>
            <a:r>
              <a:rPr lang="en-US" sz="2400">
                <a:solidFill>
                  <a:srgbClr val="000000"/>
                </a:solidFill>
              </a:rPr>
              <a:t>The authors find an association.</a:t>
            </a:r>
          </a:p>
          <a:p>
            <a:r>
              <a:rPr lang="en-US" sz="2400">
                <a:solidFill>
                  <a:srgbClr val="000000"/>
                </a:solidFill>
              </a:rPr>
              <a:t>The authors decide to “correct for” a common medical condition and the association is no longer significant. </a:t>
            </a:r>
          </a:p>
          <a:p>
            <a:r>
              <a:rPr lang="en-US" sz="2400">
                <a:solidFill>
                  <a:srgbClr val="000000"/>
                </a:solidFill>
              </a:rPr>
              <a:t>They conclude that it is unlikely that smoking contributes to mortality in humans.</a:t>
            </a:r>
          </a:p>
          <a:p>
            <a:r>
              <a:rPr lang="en-US" sz="2400">
                <a:solidFill>
                  <a:srgbClr val="000000"/>
                </a:solidFill>
              </a:rPr>
              <a:t>The common medical condition?  Cancer.</a:t>
            </a:r>
          </a:p>
          <a:p>
            <a:pPr marL="0" indent="0">
              <a:buNone/>
            </a:pPr>
            <a:endParaRPr lang="en-US" sz="2400">
              <a:solidFill>
                <a:srgbClr val="000000"/>
              </a:solidFill>
            </a:endParaRPr>
          </a:p>
        </p:txBody>
      </p:sp>
    </p:spTree>
    <p:extLst>
      <p:ext uri="{BB962C8B-B14F-4D97-AF65-F5344CB8AC3E}">
        <p14:creationId xmlns:p14="http://schemas.microsoft.com/office/powerpoint/2010/main" val="1121034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4BEB0-1A2C-45D4-900D-44C32B872755}"/>
              </a:ext>
            </a:extLst>
          </p:cNvPr>
          <p:cNvSpPr>
            <a:spLocks noGrp="1"/>
          </p:cNvSpPr>
          <p:nvPr>
            <p:ph type="title"/>
          </p:nvPr>
        </p:nvSpPr>
        <p:spPr>
          <a:xfrm>
            <a:off x="640079" y="2053641"/>
            <a:ext cx="3669161" cy="2760098"/>
          </a:xfrm>
        </p:spPr>
        <p:txBody>
          <a:bodyPr>
            <a:normAutofit/>
          </a:bodyPr>
          <a:lstStyle/>
          <a:p>
            <a:r>
              <a:rPr lang="en-US">
                <a:solidFill>
                  <a:srgbClr val="FFFFFF"/>
                </a:solidFill>
              </a:rPr>
              <a:t>Problematic Across-Group Adjustments</a:t>
            </a:r>
          </a:p>
        </p:txBody>
      </p:sp>
      <p:sp>
        <p:nvSpPr>
          <p:cNvPr id="3" name="Content Placeholder 2">
            <a:extLst>
              <a:ext uri="{FF2B5EF4-FFF2-40B4-BE49-F238E27FC236}">
                <a16:creationId xmlns:a16="http://schemas.microsoft.com/office/drawing/2014/main" id="{DC4D256A-020B-482F-B44F-27FE935469C8}"/>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 of office visits</a:t>
            </a:r>
          </a:p>
          <a:p>
            <a:r>
              <a:rPr lang="en-US" sz="2400">
                <a:solidFill>
                  <a:srgbClr val="000000"/>
                </a:solidFill>
              </a:rPr>
              <a:t>smoking</a:t>
            </a:r>
          </a:p>
          <a:p>
            <a:r>
              <a:rPr lang="en-US" sz="2400">
                <a:solidFill>
                  <a:srgbClr val="000000"/>
                </a:solidFill>
              </a:rPr>
              <a:t># of sexual partners</a:t>
            </a:r>
          </a:p>
          <a:p>
            <a:r>
              <a:rPr lang="en-US" sz="2400">
                <a:solidFill>
                  <a:srgbClr val="000000"/>
                </a:solidFill>
              </a:rPr>
              <a:t>income</a:t>
            </a:r>
          </a:p>
          <a:p>
            <a:r>
              <a:rPr lang="en-US" sz="2400">
                <a:solidFill>
                  <a:srgbClr val="000000"/>
                </a:solidFill>
              </a:rPr>
              <a:t>age of sexual debut</a:t>
            </a:r>
          </a:p>
          <a:p>
            <a:r>
              <a:rPr lang="en-US" sz="2400">
                <a:solidFill>
                  <a:srgbClr val="000000"/>
                </a:solidFill>
              </a:rPr>
              <a:t>use of hormonal birth control</a:t>
            </a:r>
          </a:p>
          <a:p>
            <a:r>
              <a:rPr lang="en-US" sz="2400">
                <a:solidFill>
                  <a:srgbClr val="000000"/>
                </a:solidFill>
              </a:rPr>
              <a:t>presence of other STD (e.g., </a:t>
            </a:r>
            <a:r>
              <a:rPr lang="en-US" sz="2400" i="1">
                <a:solidFill>
                  <a:srgbClr val="000000"/>
                </a:solidFill>
              </a:rPr>
              <a:t>Chlamydia trachomatis</a:t>
            </a:r>
            <a:r>
              <a:rPr lang="en-US" sz="2400">
                <a:solidFill>
                  <a:srgbClr val="000000"/>
                </a:solidFill>
              </a:rPr>
              <a:t>)</a:t>
            </a:r>
          </a:p>
          <a:p>
            <a:endParaRPr lang="en-US" sz="2400">
              <a:solidFill>
                <a:srgbClr val="000000"/>
              </a:solidFill>
            </a:endParaRPr>
          </a:p>
          <a:p>
            <a:r>
              <a:rPr lang="en-US" sz="2400">
                <a:solidFill>
                  <a:srgbClr val="000000"/>
                </a:solidFill>
              </a:rPr>
              <a:t>If these are different at baseline, those differences may be </a:t>
            </a:r>
            <a:r>
              <a:rPr lang="en-US" sz="2400" i="1">
                <a:solidFill>
                  <a:srgbClr val="000000"/>
                </a:solidFill>
              </a:rPr>
              <a:t>representative</a:t>
            </a:r>
            <a:r>
              <a:rPr lang="en-US" sz="2400">
                <a:solidFill>
                  <a:srgbClr val="000000"/>
                </a:solidFill>
              </a:rPr>
              <a:t> </a:t>
            </a:r>
          </a:p>
        </p:txBody>
      </p:sp>
    </p:spTree>
    <p:extLst>
      <p:ext uri="{BB962C8B-B14F-4D97-AF65-F5344CB8AC3E}">
        <p14:creationId xmlns:p14="http://schemas.microsoft.com/office/powerpoint/2010/main" val="197402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a:xfrm>
            <a:off x="838200" y="365125"/>
            <a:ext cx="10515600" cy="1325563"/>
          </a:xfrm>
        </p:spPr>
        <p:txBody>
          <a:bodyPr>
            <a:normAutofit/>
          </a:bodyPr>
          <a:lstStyle/>
          <a:p>
            <a:r>
              <a:rPr lang="en-US" dirty="0"/>
              <a:t>Uses of Cancer Biomarkers</a:t>
            </a:r>
          </a:p>
        </p:txBody>
      </p:sp>
      <p:graphicFrame>
        <p:nvGraphicFramePr>
          <p:cNvPr id="5" name="Content Placeholder 2">
            <a:extLst>
              <a:ext uri="{FF2B5EF4-FFF2-40B4-BE49-F238E27FC236}">
                <a16:creationId xmlns:a16="http://schemas.microsoft.com/office/drawing/2014/main" id="{92D39C8A-B96F-4D83-8D26-11EAE5BF5B9F}"/>
              </a:ext>
            </a:extLst>
          </p:cNvPr>
          <p:cNvGraphicFramePr>
            <a:graphicFrameLocks noGrp="1"/>
          </p:cNvGraphicFramePr>
          <p:nvPr>
            <p:ph idx="1"/>
            <p:extLst>
              <p:ext uri="{D42A27DB-BD31-4B8C-83A1-F6EECF244321}">
                <p14:modId xmlns:p14="http://schemas.microsoft.com/office/powerpoint/2010/main" val="38413729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707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972F-E408-40D7-B858-636C1C285F60}"/>
              </a:ext>
            </a:extLst>
          </p:cNvPr>
          <p:cNvSpPr>
            <a:spLocks noGrp="1"/>
          </p:cNvSpPr>
          <p:nvPr>
            <p:ph type="title"/>
          </p:nvPr>
        </p:nvSpPr>
        <p:spPr/>
        <p:txBody>
          <a:bodyPr/>
          <a:lstStyle/>
          <a:p>
            <a:r>
              <a:rPr lang="en-US" dirty="0"/>
              <a:t>Simulated Example (for this course)</a:t>
            </a:r>
          </a:p>
        </p:txBody>
      </p:sp>
      <p:graphicFrame>
        <p:nvGraphicFramePr>
          <p:cNvPr id="4" name="Chart 3">
            <a:extLst>
              <a:ext uri="{FF2B5EF4-FFF2-40B4-BE49-F238E27FC236}">
                <a16:creationId xmlns:a16="http://schemas.microsoft.com/office/drawing/2014/main" id="{495CC889-14A5-4E48-B158-1C4CAC954FD3}"/>
              </a:ext>
            </a:extLst>
          </p:cNvPr>
          <p:cNvGraphicFramePr>
            <a:graphicFrameLocks/>
          </p:cNvGraphicFramePr>
          <p:nvPr>
            <p:extLst>
              <p:ext uri="{D42A27DB-BD31-4B8C-83A1-F6EECF244321}">
                <p14:modId xmlns:p14="http://schemas.microsoft.com/office/powerpoint/2010/main" val="85218791"/>
              </p:ext>
            </p:extLst>
          </p:nvPr>
        </p:nvGraphicFramePr>
        <p:xfrm>
          <a:off x="3065720" y="1825625"/>
          <a:ext cx="6579757" cy="39478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FF351A7-37DC-41AC-AB8C-F009B63AF6AE}"/>
              </a:ext>
            </a:extLst>
          </p:cNvPr>
          <p:cNvSpPr txBox="1"/>
          <p:nvPr/>
        </p:nvSpPr>
        <p:spPr>
          <a:xfrm>
            <a:off x="6085367" y="5911703"/>
            <a:ext cx="1788951" cy="646331"/>
          </a:xfrm>
          <a:prstGeom prst="rect">
            <a:avLst/>
          </a:prstGeom>
          <a:noFill/>
        </p:spPr>
        <p:txBody>
          <a:bodyPr wrap="none" rtlCol="0">
            <a:spAutoFit/>
          </a:bodyPr>
          <a:lstStyle/>
          <a:p>
            <a:r>
              <a:rPr lang="en-US" dirty="0"/>
              <a:t>Time 0</a:t>
            </a:r>
          </a:p>
          <a:p>
            <a:r>
              <a:rPr lang="en-US" dirty="0"/>
              <a:t>(Pre-Vaccination)</a:t>
            </a:r>
          </a:p>
        </p:txBody>
      </p:sp>
      <p:sp>
        <p:nvSpPr>
          <p:cNvPr id="7" name="TextBox 6">
            <a:extLst>
              <a:ext uri="{FF2B5EF4-FFF2-40B4-BE49-F238E27FC236}">
                <a16:creationId xmlns:a16="http://schemas.microsoft.com/office/drawing/2014/main" id="{29FB5403-8759-48F1-98BA-ACE23586F332}"/>
              </a:ext>
            </a:extLst>
          </p:cNvPr>
          <p:cNvSpPr txBox="1"/>
          <p:nvPr/>
        </p:nvSpPr>
        <p:spPr>
          <a:xfrm>
            <a:off x="1293616" y="3150777"/>
            <a:ext cx="1336713" cy="923330"/>
          </a:xfrm>
          <a:prstGeom prst="rect">
            <a:avLst/>
          </a:prstGeom>
          <a:noFill/>
        </p:spPr>
        <p:txBody>
          <a:bodyPr wrap="none" rtlCol="0">
            <a:spAutoFit/>
          </a:bodyPr>
          <a:lstStyle/>
          <a:p>
            <a:r>
              <a:rPr lang="en-US" dirty="0"/>
              <a:t>Time 1</a:t>
            </a:r>
          </a:p>
          <a:p>
            <a:r>
              <a:rPr lang="en-US" dirty="0"/>
              <a:t>(After</a:t>
            </a:r>
          </a:p>
          <a:p>
            <a:r>
              <a:rPr lang="en-US" dirty="0"/>
              <a:t>Vaccination)</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0ABC4CE-F38C-44BF-894D-E34E3FFCF8C2}"/>
                  </a:ext>
                </a:extLst>
              </p:cNvPr>
              <p:cNvSpPr txBox="1"/>
              <p:nvPr/>
            </p:nvSpPr>
            <p:spPr>
              <a:xfrm>
                <a:off x="182543" y="2278299"/>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8" name="TextBox 7">
                <a:extLst>
                  <a:ext uri="{FF2B5EF4-FFF2-40B4-BE49-F238E27FC236}">
                    <a16:creationId xmlns:a16="http://schemas.microsoft.com/office/drawing/2014/main" id="{C0ABC4CE-F38C-44BF-894D-E34E3FFCF8C2}"/>
                  </a:ext>
                </a:extLst>
              </p:cNvPr>
              <p:cNvSpPr txBox="1">
                <a:spLocks noRot="1" noChangeAspect="1" noMove="1" noResize="1" noEditPoints="1" noAdjustHandles="1" noChangeArrowheads="1" noChangeShapeType="1" noTextEdit="1"/>
              </p:cNvSpPr>
              <p:nvPr/>
            </p:nvSpPr>
            <p:spPr>
              <a:xfrm>
                <a:off x="182543" y="2278299"/>
                <a:ext cx="2447786" cy="624338"/>
              </a:xfrm>
              <a:prstGeom prst="rect">
                <a:avLst/>
              </a:prstGeom>
              <a:blipFill>
                <a:blip r:embed="rId3"/>
                <a:stretch>
                  <a:fillRect t="-11765" b="-264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B702A91-4C69-43F3-AA53-EDA944A6691F}"/>
                  </a:ext>
                </a:extLst>
              </p:cNvPr>
              <p:cNvSpPr txBox="1"/>
              <p:nvPr/>
            </p:nvSpPr>
            <p:spPr>
              <a:xfrm>
                <a:off x="3550638" y="5868537"/>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9" name="TextBox 8">
                <a:extLst>
                  <a:ext uri="{FF2B5EF4-FFF2-40B4-BE49-F238E27FC236}">
                    <a16:creationId xmlns:a16="http://schemas.microsoft.com/office/drawing/2014/main" id="{CB702A91-4C69-43F3-AA53-EDA944A6691F}"/>
                  </a:ext>
                </a:extLst>
              </p:cNvPr>
              <p:cNvSpPr txBox="1">
                <a:spLocks noRot="1" noChangeAspect="1" noMove="1" noResize="1" noEditPoints="1" noAdjustHandles="1" noChangeArrowheads="1" noChangeShapeType="1" noTextEdit="1"/>
              </p:cNvSpPr>
              <p:nvPr/>
            </p:nvSpPr>
            <p:spPr>
              <a:xfrm>
                <a:off x="3550638" y="5868537"/>
                <a:ext cx="2447786" cy="624338"/>
              </a:xfrm>
              <a:prstGeom prst="rect">
                <a:avLst/>
              </a:prstGeom>
              <a:blipFill>
                <a:blip r:embed="rId4"/>
                <a:stretch>
                  <a:fillRect t="-11765" b="-26471"/>
                </a:stretch>
              </a:blipFill>
            </p:spPr>
            <p:txBody>
              <a:bodyPr/>
              <a:lstStyle/>
              <a:p>
                <a:r>
                  <a:rPr lang="en-US">
                    <a:noFill/>
                  </a:rPr>
                  <a:t> </a:t>
                </a:r>
              </a:p>
            </p:txBody>
          </p:sp>
        </mc:Fallback>
      </mc:AlternateContent>
    </p:spTree>
    <p:extLst>
      <p:ext uri="{BB962C8B-B14F-4D97-AF65-F5344CB8AC3E}">
        <p14:creationId xmlns:p14="http://schemas.microsoft.com/office/powerpoint/2010/main" val="1317061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8F2091E-74AB-404F-8844-2D079416A812}"/>
              </a:ext>
            </a:extLst>
          </p:cNvPr>
          <p:cNvGraphicFramePr>
            <a:graphicFrameLocks/>
          </p:cNvGraphicFramePr>
          <p:nvPr>
            <p:extLst>
              <p:ext uri="{D42A27DB-BD31-4B8C-83A1-F6EECF244321}">
                <p14:modId xmlns:p14="http://schemas.microsoft.com/office/powerpoint/2010/main" val="3566422339"/>
              </p:ext>
            </p:extLst>
          </p:nvPr>
        </p:nvGraphicFramePr>
        <p:xfrm>
          <a:off x="2236381" y="1027906"/>
          <a:ext cx="725223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4F88463-FF27-47AC-B13A-8AB58859DAAA}"/>
              </a:ext>
            </a:extLst>
          </p:cNvPr>
          <p:cNvSpPr txBox="1"/>
          <p:nvPr/>
        </p:nvSpPr>
        <p:spPr>
          <a:xfrm>
            <a:off x="4968020" y="5603358"/>
            <a:ext cx="1536703" cy="369332"/>
          </a:xfrm>
          <a:prstGeom prst="rect">
            <a:avLst/>
          </a:prstGeom>
          <a:noFill/>
        </p:spPr>
        <p:txBody>
          <a:bodyPr wrap="none" rtlCol="0">
            <a:spAutoFit/>
          </a:bodyPr>
          <a:lstStyle/>
          <a:p>
            <a:r>
              <a:rPr lang="en-US" dirty="0"/>
              <a:t>Sexual Activity</a:t>
            </a:r>
          </a:p>
        </p:txBody>
      </p:sp>
      <p:sp>
        <p:nvSpPr>
          <p:cNvPr id="6" name="TextBox 5">
            <a:extLst>
              <a:ext uri="{FF2B5EF4-FFF2-40B4-BE49-F238E27FC236}">
                <a16:creationId xmlns:a16="http://schemas.microsoft.com/office/drawing/2014/main" id="{19BB64A7-4ADD-459A-9479-06F93C5039E7}"/>
              </a:ext>
            </a:extLst>
          </p:cNvPr>
          <p:cNvSpPr txBox="1"/>
          <p:nvPr/>
        </p:nvSpPr>
        <p:spPr>
          <a:xfrm>
            <a:off x="815151" y="2540743"/>
            <a:ext cx="1336713" cy="923330"/>
          </a:xfrm>
          <a:prstGeom prst="rect">
            <a:avLst/>
          </a:prstGeom>
          <a:noFill/>
        </p:spPr>
        <p:txBody>
          <a:bodyPr wrap="none" rtlCol="0">
            <a:spAutoFit/>
          </a:bodyPr>
          <a:lstStyle/>
          <a:p>
            <a:r>
              <a:rPr lang="en-US" dirty="0"/>
              <a:t>Time 1</a:t>
            </a:r>
          </a:p>
          <a:p>
            <a:r>
              <a:rPr lang="en-US" dirty="0"/>
              <a:t>(After</a:t>
            </a:r>
          </a:p>
          <a:p>
            <a:r>
              <a:rPr lang="en-US" dirty="0"/>
              <a:t>Vaccination)</a:t>
            </a:r>
          </a:p>
        </p:txBody>
      </p:sp>
    </p:spTree>
    <p:extLst>
      <p:ext uri="{BB962C8B-B14F-4D97-AF65-F5344CB8AC3E}">
        <p14:creationId xmlns:p14="http://schemas.microsoft.com/office/powerpoint/2010/main" val="3978950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A71B243-DCB6-4D3A-99B7-A11A54B10E9B}"/>
              </a:ext>
            </a:extLst>
          </p:cNvPr>
          <p:cNvGraphicFramePr>
            <a:graphicFrameLocks/>
          </p:cNvGraphicFramePr>
          <p:nvPr>
            <p:extLst>
              <p:ext uri="{D42A27DB-BD31-4B8C-83A1-F6EECF244321}">
                <p14:modId xmlns:p14="http://schemas.microsoft.com/office/powerpoint/2010/main" val="3868459631"/>
              </p:ext>
            </p:extLst>
          </p:nvPr>
        </p:nvGraphicFramePr>
        <p:xfrm>
          <a:off x="2663031" y="1415255"/>
          <a:ext cx="6865938" cy="41195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A1C5CCE-BD61-488B-9A74-24F7DC4E433A}"/>
              </a:ext>
            </a:extLst>
          </p:cNvPr>
          <p:cNvSpPr txBox="1"/>
          <p:nvPr/>
        </p:nvSpPr>
        <p:spPr>
          <a:xfrm>
            <a:off x="6085367" y="5911703"/>
            <a:ext cx="1788951" cy="646331"/>
          </a:xfrm>
          <a:prstGeom prst="rect">
            <a:avLst/>
          </a:prstGeom>
          <a:noFill/>
        </p:spPr>
        <p:txBody>
          <a:bodyPr wrap="none" rtlCol="0">
            <a:spAutoFit/>
          </a:bodyPr>
          <a:lstStyle/>
          <a:p>
            <a:r>
              <a:rPr lang="en-US" dirty="0"/>
              <a:t>Time 0</a:t>
            </a:r>
          </a:p>
          <a:p>
            <a:r>
              <a:rPr lang="en-US" dirty="0"/>
              <a:t>(Pre-Vaccination)</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E2E3297-8FF1-44FC-9552-7043A33FCB22}"/>
                  </a:ext>
                </a:extLst>
              </p:cNvPr>
              <p:cNvSpPr txBox="1"/>
              <p:nvPr/>
            </p:nvSpPr>
            <p:spPr>
              <a:xfrm>
                <a:off x="3550638" y="5868537"/>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8" name="TextBox 7">
                <a:extLst>
                  <a:ext uri="{FF2B5EF4-FFF2-40B4-BE49-F238E27FC236}">
                    <a16:creationId xmlns:a16="http://schemas.microsoft.com/office/drawing/2014/main" id="{5E2E3297-8FF1-44FC-9552-7043A33FCB22}"/>
                  </a:ext>
                </a:extLst>
              </p:cNvPr>
              <p:cNvSpPr txBox="1">
                <a:spLocks noRot="1" noChangeAspect="1" noMove="1" noResize="1" noEditPoints="1" noAdjustHandles="1" noChangeArrowheads="1" noChangeShapeType="1" noTextEdit="1"/>
              </p:cNvSpPr>
              <p:nvPr/>
            </p:nvSpPr>
            <p:spPr>
              <a:xfrm>
                <a:off x="3550638" y="5868537"/>
                <a:ext cx="2447786" cy="624338"/>
              </a:xfrm>
              <a:prstGeom prst="rect">
                <a:avLst/>
              </a:prstGeom>
              <a:blipFill>
                <a:blip r:embed="rId3"/>
                <a:stretch>
                  <a:fillRect t="-11765" b="-2647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712FA6B-54AC-4F00-98B3-832898E2DDC5}"/>
              </a:ext>
            </a:extLst>
          </p:cNvPr>
          <p:cNvSpPr txBox="1"/>
          <p:nvPr/>
        </p:nvSpPr>
        <p:spPr>
          <a:xfrm>
            <a:off x="1442472" y="2636436"/>
            <a:ext cx="740844" cy="369332"/>
          </a:xfrm>
          <a:prstGeom prst="rect">
            <a:avLst/>
          </a:prstGeom>
          <a:noFill/>
        </p:spPr>
        <p:txBody>
          <a:bodyPr wrap="none" rtlCol="0">
            <a:spAutoFit/>
          </a:bodyPr>
          <a:lstStyle/>
          <a:p>
            <a:r>
              <a:rPr lang="en-US" dirty="0"/>
              <a:t>T1/SA</a:t>
            </a:r>
          </a:p>
        </p:txBody>
      </p:sp>
    </p:spTree>
    <p:extLst>
      <p:ext uri="{BB962C8B-B14F-4D97-AF65-F5344CB8AC3E}">
        <p14:creationId xmlns:p14="http://schemas.microsoft.com/office/powerpoint/2010/main" val="2775949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E02A-7D8B-4F28-A529-212A8C54650D}"/>
              </a:ext>
            </a:extLst>
          </p:cNvPr>
          <p:cNvSpPr>
            <a:spLocks noGrp="1"/>
          </p:cNvSpPr>
          <p:nvPr>
            <p:ph type="title"/>
          </p:nvPr>
        </p:nvSpPr>
        <p:spPr/>
        <p:txBody>
          <a:bodyPr/>
          <a:lstStyle/>
          <a:p>
            <a:r>
              <a:rPr lang="en-US" dirty="0"/>
              <a:t>Examples from HPV Vaccine Studies</a:t>
            </a:r>
          </a:p>
        </p:txBody>
      </p:sp>
      <p:sp>
        <p:nvSpPr>
          <p:cNvPr id="3" name="Content Placeholder 2">
            <a:extLst>
              <a:ext uri="{FF2B5EF4-FFF2-40B4-BE49-F238E27FC236}">
                <a16:creationId xmlns:a16="http://schemas.microsoft.com/office/drawing/2014/main" id="{17DBB9D7-FA39-456A-A468-EEA6CD719B24}"/>
              </a:ext>
            </a:extLst>
          </p:cNvPr>
          <p:cNvSpPr>
            <a:spLocks noGrp="1"/>
          </p:cNvSpPr>
          <p:nvPr>
            <p:ph idx="1"/>
          </p:nvPr>
        </p:nvSpPr>
        <p:spPr/>
        <p:txBody>
          <a:bodyPr>
            <a:normAutofit fontScale="92500" lnSpcReduction="20000"/>
          </a:bodyPr>
          <a:lstStyle/>
          <a:p>
            <a:r>
              <a:rPr lang="en-US" b="1" dirty="0"/>
              <a:t>Example #1.</a:t>
            </a:r>
            <a:r>
              <a:rPr lang="en-US" dirty="0"/>
              <a:t> </a:t>
            </a:r>
            <a:r>
              <a:rPr lang="en-US" dirty="0" err="1"/>
              <a:t>Carozzi</a:t>
            </a:r>
            <a:r>
              <a:rPr lang="en-US" dirty="0"/>
              <a:t> et al., 2018: </a:t>
            </a:r>
            <a:r>
              <a:rPr lang="en-US" b="1" dirty="0"/>
              <a:t>No Type Replacement Found after</a:t>
            </a:r>
            <a:br>
              <a:rPr lang="en-US" dirty="0"/>
            </a:br>
            <a:r>
              <a:rPr lang="en-US" i="1" dirty="0"/>
              <a:t>“Association adjusted for the following variables: marital status, smoking status, number of sexual partners in the past 6 months, number of lifetime sexual partners, and sexually transmitted diseases”</a:t>
            </a:r>
          </a:p>
          <a:p>
            <a:r>
              <a:rPr lang="en-US" b="1" dirty="0"/>
              <a:t>Example #2. </a:t>
            </a:r>
            <a:r>
              <a:rPr lang="en-US" dirty="0"/>
              <a:t>Gray et al., 2018.</a:t>
            </a:r>
            <a:r>
              <a:rPr lang="en-US" b="1" dirty="0"/>
              <a:t> </a:t>
            </a:r>
            <a:r>
              <a:rPr lang="en-US" i="1" dirty="0"/>
              <a:t>“The PR and OR estimates were adjusted for participant mobility, for community-level prevalence of regular smoking and for individual level C. trachomatis status, reflecting the risk-taking behavior”</a:t>
            </a:r>
          </a:p>
          <a:p>
            <a:r>
              <a:rPr lang="en-US" b="1" dirty="0"/>
              <a:t>Example #3.</a:t>
            </a:r>
            <a:r>
              <a:rPr lang="en-US" b="1" i="1" dirty="0"/>
              <a:t> </a:t>
            </a:r>
            <a:r>
              <a:rPr lang="en-US" dirty="0"/>
              <a:t>Mesher et al. 2016.</a:t>
            </a:r>
            <a:r>
              <a:rPr lang="en-US" b="1" dirty="0"/>
              <a:t>  </a:t>
            </a:r>
            <a:r>
              <a:rPr lang="en-US" i="1" dirty="0"/>
              <a:t>Continuing reductions in HPV 16/18 in a population with high coverage of bivalent HPV vaccination in England: an ongoing cross-sectional study Adjusted ORs were calculated adjusting for age, testing venue type and chlamydia positivity (</a:t>
            </a:r>
            <a:r>
              <a:rPr lang="en-US" b="1" i="1" dirty="0"/>
              <a:t>as a marker for sexual </a:t>
            </a:r>
            <a:r>
              <a:rPr lang="en-US" b="1" i="1" dirty="0" err="1"/>
              <a:t>behaviour</a:t>
            </a:r>
            <a:r>
              <a:rPr lang="en-US" i="1" dirty="0"/>
              <a:t>).</a:t>
            </a:r>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996979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3598-7EA6-4911-BCE5-2CCF42C733DA}"/>
              </a:ext>
            </a:extLst>
          </p:cNvPr>
          <p:cNvSpPr>
            <a:spLocks noGrp="1"/>
          </p:cNvSpPr>
          <p:nvPr>
            <p:ph type="title"/>
          </p:nvPr>
        </p:nvSpPr>
        <p:spPr/>
        <p:txBody>
          <a:bodyPr/>
          <a:lstStyle/>
          <a:p>
            <a:r>
              <a:rPr lang="en-US" dirty="0"/>
              <a:t>Performing Multiple Comparisons When One Will Do</a:t>
            </a:r>
          </a:p>
        </p:txBody>
      </p:sp>
      <p:sp>
        <p:nvSpPr>
          <p:cNvPr id="3" name="Content Placeholder 2">
            <a:extLst>
              <a:ext uri="{FF2B5EF4-FFF2-40B4-BE49-F238E27FC236}">
                <a16:creationId xmlns:a16="http://schemas.microsoft.com/office/drawing/2014/main" id="{63934147-3B06-4709-88AC-4EEE2C5352D6}"/>
              </a:ext>
            </a:extLst>
          </p:cNvPr>
          <p:cNvSpPr>
            <a:spLocks noGrp="1"/>
          </p:cNvSpPr>
          <p:nvPr>
            <p:ph idx="1"/>
          </p:nvPr>
        </p:nvSpPr>
        <p:spPr/>
        <p:txBody>
          <a:bodyPr>
            <a:normAutofit fontScale="92500" lnSpcReduction="10000"/>
          </a:bodyPr>
          <a:lstStyle/>
          <a:p>
            <a:pPr marL="0" indent="0">
              <a:buNone/>
            </a:pPr>
            <a:r>
              <a:rPr lang="en-US" i="1" dirty="0"/>
              <a:t>A </a:t>
            </a:r>
            <a:r>
              <a:rPr lang="en-US" i="1" dirty="0" err="1"/>
              <a:t>ztest</a:t>
            </a:r>
            <a:r>
              <a:rPr lang="en-US" i="1" dirty="0"/>
              <a:t> of 2 proportions was used to assess differences in HPV type–specific prevalence among women who received all 3 doses of the vaccine and those who received none. </a:t>
            </a:r>
            <a:r>
              <a:rPr lang="en-US" b="1" i="1" dirty="0"/>
              <a:t>The Bonferroni correction (significance level α = 0.05/22) was used because of the multiple statistical testing conducted for the 22 nonvaccine HPV types detected by the assay. </a:t>
            </a:r>
            <a:r>
              <a:rPr lang="en-US" i="1" dirty="0"/>
              <a:t>Significance was assessed at α = 0.05 for HPV types 16 and 18. Association between the number of doses of vaccine received and HPV outcome was measured by using logistic regression adjusted for </a:t>
            </a:r>
            <a:r>
              <a:rPr lang="en-US" b="1" i="1" dirty="0"/>
              <a:t>deprivation score</a:t>
            </a:r>
            <a:r>
              <a:rPr lang="en-US" i="1" dirty="0"/>
              <a:t>, birth cohort year, and age at vaccination. </a:t>
            </a:r>
          </a:p>
          <a:p>
            <a:pPr marL="0" indent="0">
              <a:buNone/>
            </a:pPr>
            <a:endParaRPr lang="en-US" i="1" dirty="0"/>
          </a:p>
          <a:p>
            <a:pPr marL="0" indent="0">
              <a:buNone/>
            </a:pPr>
            <a:r>
              <a:rPr lang="en-US" b="1" i="1" dirty="0"/>
              <a:t>Cameron et al. Human Papillomavirus Prevalence and Herd Immunity after Introduction of Vaccination Program, Scotland, 2009–2013 </a:t>
            </a:r>
          </a:p>
        </p:txBody>
      </p:sp>
    </p:spTree>
    <p:extLst>
      <p:ext uri="{BB962C8B-B14F-4D97-AF65-F5344CB8AC3E}">
        <p14:creationId xmlns:p14="http://schemas.microsoft.com/office/powerpoint/2010/main" val="3522910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DB12-0828-4557-952A-FE762DD4E4FC}"/>
              </a:ext>
            </a:extLst>
          </p:cNvPr>
          <p:cNvSpPr>
            <a:spLocks noGrp="1"/>
          </p:cNvSpPr>
          <p:nvPr>
            <p:ph type="title"/>
          </p:nvPr>
        </p:nvSpPr>
        <p:spPr/>
        <p:txBody>
          <a:bodyPr/>
          <a:lstStyle/>
          <a:p>
            <a:r>
              <a:rPr lang="en-US" dirty="0"/>
              <a:t>So… Vaccinated and Unvaccinated People Don’t Have Sex?</a:t>
            </a:r>
          </a:p>
        </p:txBody>
      </p:sp>
      <p:sp>
        <p:nvSpPr>
          <p:cNvPr id="3" name="Content Placeholder 2">
            <a:extLst>
              <a:ext uri="{FF2B5EF4-FFF2-40B4-BE49-F238E27FC236}">
                <a16:creationId xmlns:a16="http://schemas.microsoft.com/office/drawing/2014/main" id="{F7D079E3-1C26-427B-A908-FF5BBE4EC8C6}"/>
              </a:ext>
            </a:extLst>
          </p:cNvPr>
          <p:cNvSpPr>
            <a:spLocks noGrp="1"/>
          </p:cNvSpPr>
          <p:nvPr>
            <p:ph idx="1"/>
          </p:nvPr>
        </p:nvSpPr>
        <p:spPr/>
        <p:txBody>
          <a:bodyPr/>
          <a:lstStyle/>
          <a:p>
            <a:pPr marL="0" indent="0">
              <a:buNone/>
            </a:pPr>
            <a:r>
              <a:rPr lang="en-US" i="1" dirty="0"/>
              <a:t>“Our findings, revealing </a:t>
            </a:r>
            <a:r>
              <a:rPr lang="en-US" b="1" i="1" dirty="0"/>
              <a:t>similar or higher incidence of nonprotected</a:t>
            </a:r>
          </a:p>
          <a:p>
            <a:pPr marL="0" indent="0">
              <a:buNone/>
            </a:pPr>
            <a:r>
              <a:rPr lang="en-US" b="1" i="1" dirty="0"/>
              <a:t>HPV types in the control arm compared with the HPV arm </a:t>
            </a:r>
            <a:r>
              <a:rPr lang="en-US" i="1" dirty="0"/>
              <a:t>across all our analyses, provide strong evidence that type replacement is unlikely to occur among vaccinated individuals”</a:t>
            </a:r>
          </a:p>
          <a:p>
            <a:pPr marL="0" indent="0">
              <a:buNone/>
            </a:pPr>
            <a:r>
              <a:rPr lang="en-US" i="1" dirty="0"/>
              <a:t>-</a:t>
            </a:r>
            <a:r>
              <a:rPr lang="en-US" i="1" dirty="0" err="1"/>
              <a:t>Tota</a:t>
            </a:r>
            <a:r>
              <a:rPr lang="en-US" i="1" dirty="0"/>
              <a:t> et al. 2016 </a:t>
            </a:r>
            <a:r>
              <a:rPr lang="en-US" dirty="0"/>
              <a:t>Evaluation of Type Replacement Following HPV16/18</a:t>
            </a:r>
          </a:p>
          <a:p>
            <a:pPr marL="0" indent="0">
              <a:buNone/>
            </a:pPr>
            <a:r>
              <a:rPr lang="en-US" dirty="0"/>
              <a:t>Vaccination: Pooled Analysis of Two Randomized</a:t>
            </a:r>
          </a:p>
          <a:p>
            <a:pPr marL="0" indent="0">
              <a:buNone/>
            </a:pPr>
            <a:r>
              <a:rPr lang="en-US" dirty="0"/>
              <a:t>Trials</a:t>
            </a:r>
            <a:endParaRPr lang="en-US" i="1" dirty="0"/>
          </a:p>
        </p:txBody>
      </p:sp>
    </p:spTree>
    <p:extLst>
      <p:ext uri="{BB962C8B-B14F-4D97-AF65-F5344CB8AC3E}">
        <p14:creationId xmlns:p14="http://schemas.microsoft.com/office/powerpoint/2010/main" val="3557983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EC3B-4DD9-454E-AE4B-463043E8EB9E}"/>
              </a:ext>
            </a:extLst>
          </p:cNvPr>
          <p:cNvSpPr>
            <a:spLocks noGrp="1"/>
          </p:cNvSpPr>
          <p:nvPr>
            <p:ph type="title"/>
          </p:nvPr>
        </p:nvSpPr>
        <p:spPr/>
        <p:txBody>
          <a:bodyPr/>
          <a:lstStyle/>
          <a:p>
            <a:r>
              <a:rPr lang="en-US" dirty="0" err="1"/>
              <a:t>Tota</a:t>
            </a:r>
            <a:r>
              <a:rPr lang="en-US" dirty="0"/>
              <a:t> et al. did not study type replacement</a:t>
            </a:r>
          </a:p>
        </p:txBody>
      </p:sp>
      <p:sp>
        <p:nvSpPr>
          <p:cNvPr id="3" name="Content Placeholder 2">
            <a:extLst>
              <a:ext uri="{FF2B5EF4-FFF2-40B4-BE49-F238E27FC236}">
                <a16:creationId xmlns:a16="http://schemas.microsoft.com/office/drawing/2014/main" id="{8E644234-3344-48B4-8E87-7F3AFFA81C8E}"/>
              </a:ext>
            </a:extLst>
          </p:cNvPr>
          <p:cNvSpPr>
            <a:spLocks noGrp="1"/>
          </p:cNvSpPr>
          <p:nvPr>
            <p:ph idx="1"/>
          </p:nvPr>
        </p:nvSpPr>
        <p:spPr>
          <a:xfrm>
            <a:off x="838200" y="1492167"/>
            <a:ext cx="10515600" cy="4351338"/>
          </a:xfrm>
        </p:spPr>
        <p:txBody>
          <a:bodyPr/>
          <a:lstStyle/>
          <a:p>
            <a:pPr marL="0" indent="0">
              <a:buNone/>
            </a:pPr>
            <a:r>
              <a:rPr lang="en-US" i="1" dirty="0"/>
              <a:t>“Compared rates of nonvaccine/nonprotected incident HPV infections </a:t>
            </a:r>
            <a:r>
              <a:rPr lang="en-US" b="1" i="1" dirty="0"/>
              <a:t>across arms</a:t>
            </a:r>
            <a:r>
              <a:rPr lang="en-US" i="1" dirty="0"/>
              <a:t> of these two trials.”</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BDBAAC27-55B4-4022-A154-4D1A6A7B0953}"/>
              </a:ext>
            </a:extLst>
          </p:cNvPr>
          <p:cNvSpPr/>
          <p:nvPr/>
        </p:nvSpPr>
        <p:spPr>
          <a:xfrm>
            <a:off x="420412" y="3605048"/>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ECF62D-DB99-4992-B964-66F15A303E3F}"/>
              </a:ext>
            </a:extLst>
          </p:cNvPr>
          <p:cNvSpPr/>
          <p:nvPr/>
        </p:nvSpPr>
        <p:spPr>
          <a:xfrm>
            <a:off x="2811515" y="2596055"/>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6F7E75-3039-40A7-834C-DBE4A488AE92}"/>
              </a:ext>
            </a:extLst>
          </p:cNvPr>
          <p:cNvSpPr/>
          <p:nvPr/>
        </p:nvSpPr>
        <p:spPr>
          <a:xfrm>
            <a:off x="2811515" y="4575175"/>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B7B7D7B-8B2E-4D47-9B95-165D2D611489}"/>
              </a:ext>
            </a:extLst>
          </p:cNvPr>
          <p:cNvCxnSpPr/>
          <p:nvPr/>
        </p:nvCxnSpPr>
        <p:spPr>
          <a:xfrm flipV="1">
            <a:off x="1860330" y="3205652"/>
            <a:ext cx="1282262" cy="89338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5A68EFF-DBB8-4C64-AE3A-C94752CAA18D}"/>
              </a:ext>
            </a:extLst>
          </p:cNvPr>
          <p:cNvCxnSpPr>
            <a:cxnSpLocks/>
          </p:cNvCxnSpPr>
          <p:nvPr/>
        </p:nvCxnSpPr>
        <p:spPr>
          <a:xfrm>
            <a:off x="1860330" y="4105875"/>
            <a:ext cx="1282262" cy="1078897"/>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5806DB-AFA8-4078-9DC6-D7A4361CB718}"/>
              </a:ext>
            </a:extLst>
          </p:cNvPr>
          <p:cNvSpPr/>
          <p:nvPr/>
        </p:nvSpPr>
        <p:spPr>
          <a:xfrm>
            <a:off x="5462750" y="2509154"/>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E7E2C2-F31F-43B1-B1BC-306C27BC37EB}"/>
              </a:ext>
            </a:extLst>
          </p:cNvPr>
          <p:cNvSpPr/>
          <p:nvPr/>
        </p:nvSpPr>
        <p:spPr>
          <a:xfrm>
            <a:off x="5462750" y="4540222"/>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365AD46-5DB4-4405-A439-43423D9BF783}"/>
              </a:ext>
            </a:extLst>
          </p:cNvPr>
          <p:cNvCxnSpPr>
            <a:cxnSpLocks/>
          </p:cNvCxnSpPr>
          <p:nvPr/>
        </p:nvCxnSpPr>
        <p:spPr>
          <a:xfrm flipV="1">
            <a:off x="4945115" y="3042745"/>
            <a:ext cx="520264" cy="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4D6F891-814B-4848-ACE6-12C7AECE4A12}"/>
              </a:ext>
            </a:extLst>
          </p:cNvPr>
          <p:cNvCxnSpPr>
            <a:cxnSpLocks/>
          </p:cNvCxnSpPr>
          <p:nvPr/>
        </p:nvCxnSpPr>
        <p:spPr>
          <a:xfrm flipV="1">
            <a:off x="4942486" y="5044718"/>
            <a:ext cx="520264" cy="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70AE4DC-E5D3-4808-AD1B-6387D6B34C3A}"/>
              </a:ext>
            </a:extLst>
          </p:cNvPr>
          <p:cNvSpPr txBox="1"/>
          <p:nvPr/>
        </p:nvSpPr>
        <p:spPr>
          <a:xfrm>
            <a:off x="655533" y="3914366"/>
            <a:ext cx="1193147" cy="369332"/>
          </a:xfrm>
          <a:prstGeom prst="rect">
            <a:avLst/>
          </a:prstGeom>
          <a:noFill/>
        </p:spPr>
        <p:txBody>
          <a:bodyPr wrap="none" rtlCol="0">
            <a:spAutoFit/>
          </a:bodyPr>
          <a:lstStyle/>
          <a:p>
            <a:r>
              <a:rPr lang="en-US" i="1" dirty="0"/>
              <a:t>Population</a:t>
            </a:r>
          </a:p>
        </p:txBody>
      </p:sp>
      <p:sp>
        <p:nvSpPr>
          <p:cNvPr id="38" name="TextBox 37">
            <a:extLst>
              <a:ext uri="{FF2B5EF4-FFF2-40B4-BE49-F238E27FC236}">
                <a16:creationId xmlns:a16="http://schemas.microsoft.com/office/drawing/2014/main" id="{06478B71-4CAF-4292-8964-19427903442A}"/>
              </a:ext>
            </a:extLst>
          </p:cNvPr>
          <p:cNvSpPr txBox="1"/>
          <p:nvPr/>
        </p:nvSpPr>
        <p:spPr>
          <a:xfrm>
            <a:off x="3256192" y="2858079"/>
            <a:ext cx="1207575" cy="369332"/>
          </a:xfrm>
          <a:prstGeom prst="rect">
            <a:avLst/>
          </a:prstGeom>
          <a:noFill/>
        </p:spPr>
        <p:txBody>
          <a:bodyPr wrap="none" rtlCol="0">
            <a:spAutoFit/>
          </a:bodyPr>
          <a:lstStyle/>
          <a:p>
            <a:r>
              <a:rPr lang="en-US" i="1" dirty="0"/>
              <a:t>Vaccinated</a:t>
            </a:r>
          </a:p>
        </p:txBody>
      </p:sp>
      <p:sp>
        <p:nvSpPr>
          <p:cNvPr id="39" name="TextBox 38">
            <a:extLst>
              <a:ext uri="{FF2B5EF4-FFF2-40B4-BE49-F238E27FC236}">
                <a16:creationId xmlns:a16="http://schemas.microsoft.com/office/drawing/2014/main" id="{427AA284-80BF-4F29-A707-B78446F6ACA0}"/>
              </a:ext>
            </a:extLst>
          </p:cNvPr>
          <p:cNvSpPr txBox="1"/>
          <p:nvPr/>
        </p:nvSpPr>
        <p:spPr>
          <a:xfrm>
            <a:off x="3217276" y="4895005"/>
            <a:ext cx="1452064" cy="369332"/>
          </a:xfrm>
          <a:prstGeom prst="rect">
            <a:avLst/>
          </a:prstGeom>
          <a:noFill/>
        </p:spPr>
        <p:txBody>
          <a:bodyPr wrap="none" rtlCol="0">
            <a:spAutoFit/>
          </a:bodyPr>
          <a:lstStyle/>
          <a:p>
            <a:r>
              <a:rPr lang="en-US" i="1" dirty="0"/>
              <a:t>Unvaccinated</a:t>
            </a:r>
          </a:p>
        </p:txBody>
      </p:sp>
      <p:sp>
        <p:nvSpPr>
          <p:cNvPr id="40" name="TextBox 39">
            <a:extLst>
              <a:ext uri="{FF2B5EF4-FFF2-40B4-BE49-F238E27FC236}">
                <a16:creationId xmlns:a16="http://schemas.microsoft.com/office/drawing/2014/main" id="{5A44FFFB-9BB2-414A-8A4A-F4A3EEDB0664}"/>
              </a:ext>
            </a:extLst>
          </p:cNvPr>
          <p:cNvSpPr txBox="1"/>
          <p:nvPr/>
        </p:nvSpPr>
        <p:spPr>
          <a:xfrm>
            <a:off x="5823689" y="2813759"/>
            <a:ext cx="1207575" cy="369332"/>
          </a:xfrm>
          <a:prstGeom prst="rect">
            <a:avLst/>
          </a:prstGeom>
          <a:noFill/>
        </p:spPr>
        <p:txBody>
          <a:bodyPr wrap="none" rtlCol="0">
            <a:spAutoFit/>
          </a:bodyPr>
          <a:lstStyle/>
          <a:p>
            <a:r>
              <a:rPr lang="en-US" i="1" dirty="0"/>
              <a:t>Vaccinated</a:t>
            </a:r>
          </a:p>
        </p:txBody>
      </p:sp>
      <p:sp>
        <p:nvSpPr>
          <p:cNvPr id="41" name="TextBox 40">
            <a:extLst>
              <a:ext uri="{FF2B5EF4-FFF2-40B4-BE49-F238E27FC236}">
                <a16:creationId xmlns:a16="http://schemas.microsoft.com/office/drawing/2014/main" id="{A243809F-DC47-412A-A458-3ECFE57015BB}"/>
              </a:ext>
            </a:extLst>
          </p:cNvPr>
          <p:cNvSpPr txBox="1"/>
          <p:nvPr/>
        </p:nvSpPr>
        <p:spPr>
          <a:xfrm>
            <a:off x="5823689" y="4837809"/>
            <a:ext cx="1452064" cy="369332"/>
          </a:xfrm>
          <a:prstGeom prst="rect">
            <a:avLst/>
          </a:prstGeom>
          <a:noFill/>
        </p:spPr>
        <p:txBody>
          <a:bodyPr wrap="none" rtlCol="0">
            <a:spAutoFit/>
          </a:bodyPr>
          <a:lstStyle/>
          <a:p>
            <a:r>
              <a:rPr lang="en-US" i="1" dirty="0"/>
              <a:t>Unvaccinated</a:t>
            </a:r>
          </a:p>
        </p:txBody>
      </p:sp>
      <p:cxnSp>
        <p:nvCxnSpPr>
          <p:cNvPr id="26" name="Straight Arrow Connector 25">
            <a:extLst>
              <a:ext uri="{FF2B5EF4-FFF2-40B4-BE49-F238E27FC236}">
                <a16:creationId xmlns:a16="http://schemas.microsoft.com/office/drawing/2014/main" id="{928E4C60-E550-4357-B390-284AE9A0FDA3}"/>
              </a:ext>
            </a:extLst>
          </p:cNvPr>
          <p:cNvCxnSpPr>
            <a:cxnSpLocks/>
          </p:cNvCxnSpPr>
          <p:nvPr/>
        </p:nvCxnSpPr>
        <p:spPr>
          <a:xfrm>
            <a:off x="8969729" y="3063716"/>
            <a:ext cx="0" cy="1774093"/>
          </a:xfrm>
          <a:prstGeom prst="straightConnector1">
            <a:avLst/>
          </a:prstGeom>
          <a:ln w="5715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DD70D4AB-11FE-454C-AD3C-3B709DBECE38}"/>
                  </a:ext>
                </a:extLst>
              </p:cNvPr>
              <p:cNvSpPr txBox="1"/>
              <p:nvPr/>
            </p:nvSpPr>
            <p:spPr>
              <a:xfrm>
                <a:off x="7736119" y="4647485"/>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28" name="TextBox 27">
                <a:extLst>
                  <a:ext uri="{FF2B5EF4-FFF2-40B4-BE49-F238E27FC236}">
                    <a16:creationId xmlns:a16="http://schemas.microsoft.com/office/drawing/2014/main" id="{DD70D4AB-11FE-454C-AD3C-3B709DBECE38}"/>
                  </a:ext>
                </a:extLst>
              </p:cNvPr>
              <p:cNvSpPr txBox="1">
                <a:spLocks noRot="1" noChangeAspect="1" noMove="1" noResize="1" noEditPoints="1" noAdjustHandles="1" noChangeArrowheads="1" noChangeShapeType="1" noTextEdit="1"/>
              </p:cNvSpPr>
              <p:nvPr/>
            </p:nvSpPr>
            <p:spPr>
              <a:xfrm>
                <a:off x="7736119" y="4647485"/>
                <a:ext cx="2447786" cy="624338"/>
              </a:xfrm>
              <a:prstGeom prst="rect">
                <a:avLst/>
              </a:prstGeom>
              <a:blipFill>
                <a:blip r:embed="rId2"/>
                <a:stretch>
                  <a:fillRect t="-11650" b="-252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E467A58-07D3-4507-841D-924D2A484448}"/>
                  </a:ext>
                </a:extLst>
              </p:cNvPr>
              <p:cNvSpPr txBox="1"/>
              <p:nvPr/>
            </p:nvSpPr>
            <p:spPr>
              <a:xfrm>
                <a:off x="7738921" y="2730576"/>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29" name="TextBox 28">
                <a:extLst>
                  <a:ext uri="{FF2B5EF4-FFF2-40B4-BE49-F238E27FC236}">
                    <a16:creationId xmlns:a16="http://schemas.microsoft.com/office/drawing/2014/main" id="{5E467A58-07D3-4507-841D-924D2A484448}"/>
                  </a:ext>
                </a:extLst>
              </p:cNvPr>
              <p:cNvSpPr txBox="1">
                <a:spLocks noRot="1" noChangeAspect="1" noMove="1" noResize="1" noEditPoints="1" noAdjustHandles="1" noChangeArrowheads="1" noChangeShapeType="1" noTextEdit="1"/>
              </p:cNvSpPr>
              <p:nvPr/>
            </p:nvSpPr>
            <p:spPr>
              <a:xfrm>
                <a:off x="7738921" y="2730576"/>
                <a:ext cx="2447786" cy="624338"/>
              </a:xfrm>
              <a:prstGeom prst="rect">
                <a:avLst/>
              </a:prstGeom>
              <a:blipFill>
                <a:blip r:embed="rId3"/>
                <a:stretch>
                  <a:fillRect t="-11765" b="-26471"/>
                </a:stretch>
              </a:blipFill>
            </p:spPr>
            <p:txBody>
              <a:bodyPr/>
              <a:lstStyle/>
              <a:p>
                <a:r>
                  <a:rPr lang="en-US">
                    <a:noFill/>
                  </a:rPr>
                  <a:t> </a:t>
                </a:r>
              </a:p>
            </p:txBody>
          </p:sp>
        </mc:Fallback>
      </mc:AlternateContent>
      <p:pic>
        <p:nvPicPr>
          <p:cNvPr id="33" name="Picture 2" descr="Image result for cross mark wrong">
            <a:extLst>
              <a:ext uri="{FF2B5EF4-FFF2-40B4-BE49-F238E27FC236}">
                <a16:creationId xmlns:a16="http://schemas.microsoft.com/office/drawing/2014/main" id="{6C1F4E4E-8533-48CD-825C-2A132B489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512" y="3397222"/>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36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EC3B-4DD9-454E-AE4B-463043E8EB9E}"/>
              </a:ext>
            </a:extLst>
          </p:cNvPr>
          <p:cNvSpPr>
            <a:spLocks noGrp="1"/>
          </p:cNvSpPr>
          <p:nvPr>
            <p:ph type="title"/>
          </p:nvPr>
        </p:nvSpPr>
        <p:spPr/>
        <p:txBody>
          <a:bodyPr/>
          <a:lstStyle/>
          <a:p>
            <a:r>
              <a:rPr lang="en-US" dirty="0" err="1"/>
              <a:t>Tota</a:t>
            </a:r>
            <a:r>
              <a:rPr lang="en-US" dirty="0"/>
              <a:t> et al. did not study type replacement</a:t>
            </a:r>
          </a:p>
        </p:txBody>
      </p:sp>
      <p:sp>
        <p:nvSpPr>
          <p:cNvPr id="3" name="Content Placeholder 2">
            <a:extLst>
              <a:ext uri="{FF2B5EF4-FFF2-40B4-BE49-F238E27FC236}">
                <a16:creationId xmlns:a16="http://schemas.microsoft.com/office/drawing/2014/main" id="{8E644234-3344-48B4-8E87-7F3AFFA81C8E}"/>
              </a:ext>
            </a:extLst>
          </p:cNvPr>
          <p:cNvSpPr>
            <a:spLocks noGrp="1"/>
          </p:cNvSpPr>
          <p:nvPr>
            <p:ph idx="1"/>
          </p:nvPr>
        </p:nvSpPr>
        <p:spPr>
          <a:xfrm>
            <a:off x="838200" y="1492167"/>
            <a:ext cx="10515600" cy="4351338"/>
          </a:xfrm>
        </p:spPr>
        <p:txBody>
          <a:bodyPr/>
          <a:lstStyle/>
          <a:p>
            <a:pPr marL="0" indent="0">
              <a:buNone/>
            </a:pPr>
            <a:r>
              <a:rPr lang="en-US" i="1" dirty="0"/>
              <a:t>“Compared rates of nonvaccine/nonprotected incident HPV infections </a:t>
            </a:r>
            <a:r>
              <a:rPr lang="en-US" b="1" i="1" dirty="0"/>
              <a:t>across arms</a:t>
            </a:r>
            <a:r>
              <a:rPr lang="en-US" i="1" dirty="0"/>
              <a:t> of these two trials.”</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BDBAAC27-55B4-4022-A154-4D1A6A7B0953}"/>
              </a:ext>
            </a:extLst>
          </p:cNvPr>
          <p:cNvSpPr/>
          <p:nvPr/>
        </p:nvSpPr>
        <p:spPr>
          <a:xfrm>
            <a:off x="420412" y="3605048"/>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ECF62D-DB99-4992-B964-66F15A303E3F}"/>
              </a:ext>
            </a:extLst>
          </p:cNvPr>
          <p:cNvSpPr/>
          <p:nvPr/>
        </p:nvSpPr>
        <p:spPr>
          <a:xfrm>
            <a:off x="2811515" y="2596055"/>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6F7E75-3039-40A7-834C-DBE4A488AE92}"/>
              </a:ext>
            </a:extLst>
          </p:cNvPr>
          <p:cNvSpPr/>
          <p:nvPr/>
        </p:nvSpPr>
        <p:spPr>
          <a:xfrm>
            <a:off x="2811515" y="4575175"/>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B7B7D7B-8B2E-4D47-9B95-165D2D611489}"/>
              </a:ext>
            </a:extLst>
          </p:cNvPr>
          <p:cNvCxnSpPr/>
          <p:nvPr/>
        </p:nvCxnSpPr>
        <p:spPr>
          <a:xfrm flipV="1">
            <a:off x="1860330" y="3205652"/>
            <a:ext cx="1282262" cy="89338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5A68EFF-DBB8-4C64-AE3A-C94752CAA18D}"/>
              </a:ext>
            </a:extLst>
          </p:cNvPr>
          <p:cNvCxnSpPr>
            <a:cxnSpLocks/>
          </p:cNvCxnSpPr>
          <p:nvPr/>
        </p:nvCxnSpPr>
        <p:spPr>
          <a:xfrm>
            <a:off x="1860330" y="4105875"/>
            <a:ext cx="1282262" cy="1078897"/>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5806DB-AFA8-4078-9DC6-D7A4361CB718}"/>
              </a:ext>
            </a:extLst>
          </p:cNvPr>
          <p:cNvSpPr/>
          <p:nvPr/>
        </p:nvSpPr>
        <p:spPr>
          <a:xfrm>
            <a:off x="5462750" y="2509154"/>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E7E2C2-F31F-43B1-B1BC-306C27BC37EB}"/>
              </a:ext>
            </a:extLst>
          </p:cNvPr>
          <p:cNvSpPr/>
          <p:nvPr/>
        </p:nvSpPr>
        <p:spPr>
          <a:xfrm>
            <a:off x="5462750" y="4540222"/>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365AD46-5DB4-4405-A439-43423D9BF783}"/>
              </a:ext>
            </a:extLst>
          </p:cNvPr>
          <p:cNvCxnSpPr>
            <a:cxnSpLocks/>
          </p:cNvCxnSpPr>
          <p:nvPr/>
        </p:nvCxnSpPr>
        <p:spPr>
          <a:xfrm flipV="1">
            <a:off x="4945115" y="3042745"/>
            <a:ext cx="520264" cy="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FDCF72C-F81D-4D6A-8433-AB512640C557}"/>
              </a:ext>
            </a:extLst>
          </p:cNvPr>
          <p:cNvSpPr/>
          <p:nvPr/>
        </p:nvSpPr>
        <p:spPr>
          <a:xfrm>
            <a:off x="9737835" y="3316015"/>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94D6F891-814B-4848-ACE6-12C7AECE4A12}"/>
              </a:ext>
            </a:extLst>
          </p:cNvPr>
          <p:cNvCxnSpPr>
            <a:cxnSpLocks/>
          </p:cNvCxnSpPr>
          <p:nvPr/>
        </p:nvCxnSpPr>
        <p:spPr>
          <a:xfrm flipV="1">
            <a:off x="4942486" y="5044718"/>
            <a:ext cx="520264" cy="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62B1280-01EC-4369-A6C6-A86C5388CC85}"/>
              </a:ext>
            </a:extLst>
          </p:cNvPr>
          <p:cNvCxnSpPr>
            <a:cxnSpLocks/>
          </p:cNvCxnSpPr>
          <p:nvPr/>
        </p:nvCxnSpPr>
        <p:spPr>
          <a:xfrm>
            <a:off x="7596350" y="2942899"/>
            <a:ext cx="2409498" cy="743258"/>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F894E5C-41DB-48BE-9271-0D454A6607C9}"/>
              </a:ext>
            </a:extLst>
          </p:cNvPr>
          <p:cNvCxnSpPr>
            <a:cxnSpLocks/>
          </p:cNvCxnSpPr>
          <p:nvPr/>
        </p:nvCxnSpPr>
        <p:spPr>
          <a:xfrm flipV="1">
            <a:off x="7593721" y="3994068"/>
            <a:ext cx="2412127" cy="950805"/>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650EA67B-5FC7-4384-BC1B-B2C2E51C4BB4}"/>
                  </a:ext>
                </a:extLst>
              </p:cNvPr>
              <p:cNvSpPr txBox="1"/>
              <p:nvPr/>
            </p:nvSpPr>
            <p:spPr>
              <a:xfrm>
                <a:off x="290410" y="5868327"/>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30" name="TextBox 29">
                <a:extLst>
                  <a:ext uri="{FF2B5EF4-FFF2-40B4-BE49-F238E27FC236}">
                    <a16:creationId xmlns:a16="http://schemas.microsoft.com/office/drawing/2014/main" id="{650EA67B-5FC7-4384-BC1B-B2C2E51C4BB4}"/>
                  </a:ext>
                </a:extLst>
              </p:cNvPr>
              <p:cNvSpPr txBox="1">
                <a:spLocks noRot="1" noChangeAspect="1" noMove="1" noResize="1" noEditPoints="1" noAdjustHandles="1" noChangeArrowheads="1" noChangeShapeType="1" noTextEdit="1"/>
              </p:cNvSpPr>
              <p:nvPr/>
            </p:nvSpPr>
            <p:spPr>
              <a:xfrm>
                <a:off x="290410" y="5868327"/>
                <a:ext cx="2447786" cy="624338"/>
              </a:xfrm>
              <a:prstGeom prst="rect">
                <a:avLst/>
              </a:prstGeom>
              <a:blipFill>
                <a:blip r:embed="rId2"/>
                <a:stretch>
                  <a:fillRect t="-11765" b="-26471"/>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DBC1B804-B033-4AE9-99C3-B08BEFC625DF}"/>
              </a:ext>
            </a:extLst>
          </p:cNvPr>
          <p:cNvCxnSpPr>
            <a:cxnSpLocks/>
          </p:cNvCxnSpPr>
          <p:nvPr/>
        </p:nvCxnSpPr>
        <p:spPr>
          <a:xfrm>
            <a:off x="2811515" y="6107576"/>
            <a:ext cx="6796318" cy="25866"/>
          </a:xfrm>
          <a:prstGeom prst="straightConnector1">
            <a:avLst/>
          </a:prstGeom>
          <a:ln w="5715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70AE4DC-E5D3-4808-AD1B-6387D6B34C3A}"/>
              </a:ext>
            </a:extLst>
          </p:cNvPr>
          <p:cNvSpPr txBox="1"/>
          <p:nvPr/>
        </p:nvSpPr>
        <p:spPr>
          <a:xfrm>
            <a:off x="655533" y="3914366"/>
            <a:ext cx="1193147" cy="369332"/>
          </a:xfrm>
          <a:prstGeom prst="rect">
            <a:avLst/>
          </a:prstGeom>
          <a:noFill/>
        </p:spPr>
        <p:txBody>
          <a:bodyPr wrap="none" rtlCol="0">
            <a:spAutoFit/>
          </a:bodyPr>
          <a:lstStyle/>
          <a:p>
            <a:r>
              <a:rPr lang="en-US" i="1" dirty="0"/>
              <a:t>Population</a:t>
            </a:r>
          </a:p>
        </p:txBody>
      </p:sp>
      <p:sp>
        <p:nvSpPr>
          <p:cNvPr id="37" name="TextBox 36">
            <a:extLst>
              <a:ext uri="{FF2B5EF4-FFF2-40B4-BE49-F238E27FC236}">
                <a16:creationId xmlns:a16="http://schemas.microsoft.com/office/drawing/2014/main" id="{7F27A2BB-ADDD-42E1-AD4E-9FABEAE98BBE}"/>
              </a:ext>
            </a:extLst>
          </p:cNvPr>
          <p:cNvSpPr txBox="1"/>
          <p:nvPr/>
        </p:nvSpPr>
        <p:spPr>
          <a:xfrm>
            <a:off x="10238055" y="3624736"/>
            <a:ext cx="1193147" cy="369332"/>
          </a:xfrm>
          <a:prstGeom prst="rect">
            <a:avLst/>
          </a:prstGeom>
          <a:noFill/>
        </p:spPr>
        <p:txBody>
          <a:bodyPr wrap="none" rtlCol="0">
            <a:spAutoFit/>
          </a:bodyPr>
          <a:lstStyle/>
          <a:p>
            <a:r>
              <a:rPr lang="en-US" i="1" dirty="0"/>
              <a:t>Population</a:t>
            </a:r>
          </a:p>
        </p:txBody>
      </p:sp>
      <p:sp>
        <p:nvSpPr>
          <p:cNvPr id="38" name="TextBox 37">
            <a:extLst>
              <a:ext uri="{FF2B5EF4-FFF2-40B4-BE49-F238E27FC236}">
                <a16:creationId xmlns:a16="http://schemas.microsoft.com/office/drawing/2014/main" id="{06478B71-4CAF-4292-8964-19427903442A}"/>
              </a:ext>
            </a:extLst>
          </p:cNvPr>
          <p:cNvSpPr txBox="1"/>
          <p:nvPr/>
        </p:nvSpPr>
        <p:spPr>
          <a:xfrm>
            <a:off x="3256192" y="2858079"/>
            <a:ext cx="1207575" cy="369332"/>
          </a:xfrm>
          <a:prstGeom prst="rect">
            <a:avLst/>
          </a:prstGeom>
          <a:noFill/>
        </p:spPr>
        <p:txBody>
          <a:bodyPr wrap="none" rtlCol="0">
            <a:spAutoFit/>
          </a:bodyPr>
          <a:lstStyle/>
          <a:p>
            <a:r>
              <a:rPr lang="en-US" i="1" dirty="0"/>
              <a:t>Vaccinated</a:t>
            </a:r>
          </a:p>
        </p:txBody>
      </p:sp>
      <p:sp>
        <p:nvSpPr>
          <p:cNvPr id="39" name="TextBox 38">
            <a:extLst>
              <a:ext uri="{FF2B5EF4-FFF2-40B4-BE49-F238E27FC236}">
                <a16:creationId xmlns:a16="http://schemas.microsoft.com/office/drawing/2014/main" id="{427AA284-80BF-4F29-A707-B78446F6ACA0}"/>
              </a:ext>
            </a:extLst>
          </p:cNvPr>
          <p:cNvSpPr txBox="1"/>
          <p:nvPr/>
        </p:nvSpPr>
        <p:spPr>
          <a:xfrm>
            <a:off x="3217276" y="4895005"/>
            <a:ext cx="1452064" cy="369332"/>
          </a:xfrm>
          <a:prstGeom prst="rect">
            <a:avLst/>
          </a:prstGeom>
          <a:noFill/>
        </p:spPr>
        <p:txBody>
          <a:bodyPr wrap="none" rtlCol="0">
            <a:spAutoFit/>
          </a:bodyPr>
          <a:lstStyle/>
          <a:p>
            <a:r>
              <a:rPr lang="en-US" i="1" dirty="0"/>
              <a:t>Unvaccinated</a:t>
            </a:r>
          </a:p>
        </p:txBody>
      </p:sp>
      <p:sp>
        <p:nvSpPr>
          <p:cNvPr id="40" name="TextBox 39">
            <a:extLst>
              <a:ext uri="{FF2B5EF4-FFF2-40B4-BE49-F238E27FC236}">
                <a16:creationId xmlns:a16="http://schemas.microsoft.com/office/drawing/2014/main" id="{5A44FFFB-9BB2-414A-8A4A-F4A3EEDB0664}"/>
              </a:ext>
            </a:extLst>
          </p:cNvPr>
          <p:cNvSpPr txBox="1"/>
          <p:nvPr/>
        </p:nvSpPr>
        <p:spPr>
          <a:xfrm>
            <a:off x="5823689" y="2813759"/>
            <a:ext cx="1207575" cy="369332"/>
          </a:xfrm>
          <a:prstGeom prst="rect">
            <a:avLst/>
          </a:prstGeom>
          <a:noFill/>
        </p:spPr>
        <p:txBody>
          <a:bodyPr wrap="none" rtlCol="0">
            <a:spAutoFit/>
          </a:bodyPr>
          <a:lstStyle/>
          <a:p>
            <a:r>
              <a:rPr lang="en-US" i="1" dirty="0"/>
              <a:t>Vaccinated</a:t>
            </a:r>
          </a:p>
        </p:txBody>
      </p:sp>
      <p:sp>
        <p:nvSpPr>
          <p:cNvPr id="41" name="TextBox 40">
            <a:extLst>
              <a:ext uri="{FF2B5EF4-FFF2-40B4-BE49-F238E27FC236}">
                <a16:creationId xmlns:a16="http://schemas.microsoft.com/office/drawing/2014/main" id="{A243809F-DC47-412A-A458-3ECFE57015BB}"/>
              </a:ext>
            </a:extLst>
          </p:cNvPr>
          <p:cNvSpPr txBox="1"/>
          <p:nvPr/>
        </p:nvSpPr>
        <p:spPr>
          <a:xfrm>
            <a:off x="5823689" y="4837809"/>
            <a:ext cx="1452064" cy="369332"/>
          </a:xfrm>
          <a:prstGeom prst="rect">
            <a:avLst/>
          </a:prstGeom>
          <a:noFill/>
        </p:spPr>
        <p:txBody>
          <a:bodyPr wrap="none" rtlCol="0">
            <a:spAutoFit/>
          </a:bodyPr>
          <a:lstStyle/>
          <a:p>
            <a:r>
              <a:rPr lang="en-US" i="1" dirty="0"/>
              <a:t>Unvaccinated</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B169500-B3E0-4F1C-B5FF-D6D64A2DEF0F}"/>
                  </a:ext>
                </a:extLst>
              </p:cNvPr>
              <p:cNvSpPr txBox="1"/>
              <p:nvPr/>
            </p:nvSpPr>
            <p:spPr>
              <a:xfrm>
                <a:off x="9681152" y="5808340"/>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25" name="TextBox 24">
                <a:extLst>
                  <a:ext uri="{FF2B5EF4-FFF2-40B4-BE49-F238E27FC236}">
                    <a16:creationId xmlns:a16="http://schemas.microsoft.com/office/drawing/2014/main" id="{EB169500-B3E0-4F1C-B5FF-D6D64A2DEF0F}"/>
                  </a:ext>
                </a:extLst>
              </p:cNvPr>
              <p:cNvSpPr txBox="1">
                <a:spLocks noRot="1" noChangeAspect="1" noMove="1" noResize="1" noEditPoints="1" noAdjustHandles="1" noChangeArrowheads="1" noChangeShapeType="1" noTextEdit="1"/>
              </p:cNvSpPr>
              <p:nvPr/>
            </p:nvSpPr>
            <p:spPr>
              <a:xfrm>
                <a:off x="9681152" y="5808340"/>
                <a:ext cx="2447786" cy="624338"/>
              </a:xfrm>
              <a:prstGeom prst="rect">
                <a:avLst/>
              </a:prstGeom>
              <a:blipFill>
                <a:blip r:embed="rId3"/>
                <a:stretch>
                  <a:fillRect t="-11765" b="-26471"/>
                </a:stretch>
              </a:blipFill>
            </p:spPr>
            <p:txBody>
              <a:bodyPr/>
              <a:lstStyle/>
              <a:p>
                <a:r>
                  <a:rPr lang="en-US">
                    <a:noFill/>
                  </a:rPr>
                  <a:t> </a:t>
                </a:r>
              </a:p>
            </p:txBody>
          </p:sp>
        </mc:Fallback>
      </mc:AlternateContent>
      <p:pic>
        <p:nvPicPr>
          <p:cNvPr id="5122" name="Picture 2" descr="Image result for green check correct">
            <a:extLst>
              <a:ext uri="{FF2B5EF4-FFF2-40B4-BE49-F238E27FC236}">
                <a16:creationId xmlns:a16="http://schemas.microsoft.com/office/drawing/2014/main" id="{4B1D06C8-769D-49D9-A30B-F181BF4C6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934" y="5795358"/>
            <a:ext cx="1007542" cy="98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3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EC3B-4DD9-454E-AE4B-463043E8EB9E}"/>
              </a:ext>
            </a:extLst>
          </p:cNvPr>
          <p:cNvSpPr>
            <a:spLocks noGrp="1"/>
          </p:cNvSpPr>
          <p:nvPr>
            <p:ph type="title"/>
          </p:nvPr>
        </p:nvSpPr>
        <p:spPr/>
        <p:txBody>
          <a:bodyPr/>
          <a:lstStyle/>
          <a:p>
            <a:r>
              <a:rPr lang="en-US" dirty="0"/>
              <a:t>Within-Arm Comparisons of Type Profiles</a:t>
            </a:r>
          </a:p>
        </p:txBody>
      </p:sp>
      <p:sp>
        <p:nvSpPr>
          <p:cNvPr id="4" name="Rectangle 3">
            <a:extLst>
              <a:ext uri="{FF2B5EF4-FFF2-40B4-BE49-F238E27FC236}">
                <a16:creationId xmlns:a16="http://schemas.microsoft.com/office/drawing/2014/main" id="{BDBAAC27-55B4-4022-A154-4D1A6A7B0953}"/>
              </a:ext>
            </a:extLst>
          </p:cNvPr>
          <p:cNvSpPr/>
          <p:nvPr/>
        </p:nvSpPr>
        <p:spPr>
          <a:xfrm>
            <a:off x="420412" y="3605048"/>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ECF62D-DB99-4992-B964-66F15A303E3F}"/>
              </a:ext>
            </a:extLst>
          </p:cNvPr>
          <p:cNvSpPr/>
          <p:nvPr/>
        </p:nvSpPr>
        <p:spPr>
          <a:xfrm>
            <a:off x="2811515" y="2596055"/>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6F7E75-3039-40A7-834C-DBE4A488AE92}"/>
              </a:ext>
            </a:extLst>
          </p:cNvPr>
          <p:cNvSpPr/>
          <p:nvPr/>
        </p:nvSpPr>
        <p:spPr>
          <a:xfrm>
            <a:off x="2811515" y="4575175"/>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B7B7D7B-8B2E-4D47-9B95-165D2D611489}"/>
              </a:ext>
            </a:extLst>
          </p:cNvPr>
          <p:cNvCxnSpPr/>
          <p:nvPr/>
        </p:nvCxnSpPr>
        <p:spPr>
          <a:xfrm flipV="1">
            <a:off x="1860330" y="3205652"/>
            <a:ext cx="1282262" cy="89338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5A68EFF-DBB8-4C64-AE3A-C94752CAA18D}"/>
              </a:ext>
            </a:extLst>
          </p:cNvPr>
          <p:cNvCxnSpPr>
            <a:cxnSpLocks/>
          </p:cNvCxnSpPr>
          <p:nvPr/>
        </p:nvCxnSpPr>
        <p:spPr>
          <a:xfrm>
            <a:off x="1860330" y="4105875"/>
            <a:ext cx="1282262" cy="1078897"/>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5806DB-AFA8-4078-9DC6-D7A4361CB718}"/>
              </a:ext>
            </a:extLst>
          </p:cNvPr>
          <p:cNvSpPr/>
          <p:nvPr/>
        </p:nvSpPr>
        <p:spPr>
          <a:xfrm>
            <a:off x="9513766" y="2509154"/>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E7E2C2-F31F-43B1-B1BC-306C27BC37EB}"/>
              </a:ext>
            </a:extLst>
          </p:cNvPr>
          <p:cNvSpPr/>
          <p:nvPr/>
        </p:nvSpPr>
        <p:spPr>
          <a:xfrm>
            <a:off x="9513766" y="4540222"/>
            <a:ext cx="2133600" cy="100899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365AD46-5DB4-4405-A439-43423D9BF783}"/>
              </a:ext>
            </a:extLst>
          </p:cNvPr>
          <p:cNvCxnSpPr>
            <a:cxnSpLocks/>
          </p:cNvCxnSpPr>
          <p:nvPr/>
        </p:nvCxnSpPr>
        <p:spPr>
          <a:xfrm flipV="1">
            <a:off x="4945115" y="3042746"/>
            <a:ext cx="4568651" cy="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4D6F891-814B-4848-ACE6-12C7AECE4A12}"/>
              </a:ext>
            </a:extLst>
          </p:cNvPr>
          <p:cNvCxnSpPr>
            <a:cxnSpLocks/>
            <a:endCxn id="12" idx="1"/>
          </p:cNvCxnSpPr>
          <p:nvPr/>
        </p:nvCxnSpPr>
        <p:spPr>
          <a:xfrm flipV="1">
            <a:off x="4942486" y="5044719"/>
            <a:ext cx="4571280" cy="2"/>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650EA67B-5FC7-4384-BC1B-B2C2E51C4BB4}"/>
                  </a:ext>
                </a:extLst>
              </p:cNvPr>
              <p:cNvSpPr txBox="1"/>
              <p:nvPr/>
            </p:nvSpPr>
            <p:spPr>
              <a:xfrm>
                <a:off x="2819961" y="3751140"/>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30" name="TextBox 29">
                <a:extLst>
                  <a:ext uri="{FF2B5EF4-FFF2-40B4-BE49-F238E27FC236}">
                    <a16:creationId xmlns:a16="http://schemas.microsoft.com/office/drawing/2014/main" id="{650EA67B-5FC7-4384-BC1B-B2C2E51C4BB4}"/>
                  </a:ext>
                </a:extLst>
              </p:cNvPr>
              <p:cNvSpPr txBox="1">
                <a:spLocks noRot="1" noChangeAspect="1" noMove="1" noResize="1" noEditPoints="1" noAdjustHandles="1" noChangeArrowheads="1" noChangeShapeType="1" noTextEdit="1"/>
              </p:cNvSpPr>
              <p:nvPr/>
            </p:nvSpPr>
            <p:spPr>
              <a:xfrm>
                <a:off x="2819961" y="3751140"/>
                <a:ext cx="2447786" cy="624338"/>
              </a:xfrm>
              <a:prstGeom prst="rect">
                <a:avLst/>
              </a:prstGeom>
              <a:blipFill>
                <a:blip r:embed="rId2"/>
                <a:stretch>
                  <a:fillRect t="-11650" b="-25243"/>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D70AE4DC-E5D3-4808-AD1B-6387D6B34C3A}"/>
              </a:ext>
            </a:extLst>
          </p:cNvPr>
          <p:cNvSpPr txBox="1"/>
          <p:nvPr/>
        </p:nvSpPr>
        <p:spPr>
          <a:xfrm>
            <a:off x="655533" y="3914366"/>
            <a:ext cx="1193147" cy="369332"/>
          </a:xfrm>
          <a:prstGeom prst="rect">
            <a:avLst/>
          </a:prstGeom>
          <a:noFill/>
        </p:spPr>
        <p:txBody>
          <a:bodyPr wrap="none" rtlCol="0">
            <a:spAutoFit/>
          </a:bodyPr>
          <a:lstStyle/>
          <a:p>
            <a:r>
              <a:rPr lang="en-US" i="1" dirty="0"/>
              <a:t>Population</a:t>
            </a:r>
          </a:p>
        </p:txBody>
      </p:sp>
      <p:sp>
        <p:nvSpPr>
          <p:cNvPr id="38" name="TextBox 37">
            <a:extLst>
              <a:ext uri="{FF2B5EF4-FFF2-40B4-BE49-F238E27FC236}">
                <a16:creationId xmlns:a16="http://schemas.microsoft.com/office/drawing/2014/main" id="{06478B71-4CAF-4292-8964-19427903442A}"/>
              </a:ext>
            </a:extLst>
          </p:cNvPr>
          <p:cNvSpPr txBox="1"/>
          <p:nvPr/>
        </p:nvSpPr>
        <p:spPr>
          <a:xfrm>
            <a:off x="3256192" y="2858079"/>
            <a:ext cx="1207575" cy="369332"/>
          </a:xfrm>
          <a:prstGeom prst="rect">
            <a:avLst/>
          </a:prstGeom>
          <a:noFill/>
        </p:spPr>
        <p:txBody>
          <a:bodyPr wrap="none" rtlCol="0">
            <a:spAutoFit/>
          </a:bodyPr>
          <a:lstStyle/>
          <a:p>
            <a:r>
              <a:rPr lang="en-US" i="1" dirty="0"/>
              <a:t>Vaccinated</a:t>
            </a:r>
          </a:p>
        </p:txBody>
      </p:sp>
      <p:sp>
        <p:nvSpPr>
          <p:cNvPr id="39" name="TextBox 38">
            <a:extLst>
              <a:ext uri="{FF2B5EF4-FFF2-40B4-BE49-F238E27FC236}">
                <a16:creationId xmlns:a16="http://schemas.microsoft.com/office/drawing/2014/main" id="{427AA284-80BF-4F29-A707-B78446F6ACA0}"/>
              </a:ext>
            </a:extLst>
          </p:cNvPr>
          <p:cNvSpPr txBox="1"/>
          <p:nvPr/>
        </p:nvSpPr>
        <p:spPr>
          <a:xfrm>
            <a:off x="3217276" y="4895005"/>
            <a:ext cx="1452064" cy="369332"/>
          </a:xfrm>
          <a:prstGeom prst="rect">
            <a:avLst/>
          </a:prstGeom>
          <a:noFill/>
        </p:spPr>
        <p:txBody>
          <a:bodyPr wrap="none" rtlCol="0">
            <a:spAutoFit/>
          </a:bodyPr>
          <a:lstStyle/>
          <a:p>
            <a:r>
              <a:rPr lang="en-US" i="1" dirty="0"/>
              <a:t>Unvaccinated</a:t>
            </a:r>
          </a:p>
        </p:txBody>
      </p:sp>
      <p:sp>
        <p:nvSpPr>
          <p:cNvPr id="40" name="TextBox 39">
            <a:extLst>
              <a:ext uri="{FF2B5EF4-FFF2-40B4-BE49-F238E27FC236}">
                <a16:creationId xmlns:a16="http://schemas.microsoft.com/office/drawing/2014/main" id="{5A44FFFB-9BB2-414A-8A4A-F4A3EEDB0664}"/>
              </a:ext>
            </a:extLst>
          </p:cNvPr>
          <p:cNvSpPr txBox="1"/>
          <p:nvPr/>
        </p:nvSpPr>
        <p:spPr>
          <a:xfrm>
            <a:off x="9874705" y="2813759"/>
            <a:ext cx="1207575" cy="369332"/>
          </a:xfrm>
          <a:prstGeom prst="rect">
            <a:avLst/>
          </a:prstGeom>
          <a:noFill/>
        </p:spPr>
        <p:txBody>
          <a:bodyPr wrap="none" rtlCol="0">
            <a:spAutoFit/>
          </a:bodyPr>
          <a:lstStyle/>
          <a:p>
            <a:r>
              <a:rPr lang="en-US" i="1" dirty="0"/>
              <a:t>Vaccinated</a:t>
            </a:r>
          </a:p>
        </p:txBody>
      </p:sp>
      <p:sp>
        <p:nvSpPr>
          <p:cNvPr id="41" name="TextBox 40">
            <a:extLst>
              <a:ext uri="{FF2B5EF4-FFF2-40B4-BE49-F238E27FC236}">
                <a16:creationId xmlns:a16="http://schemas.microsoft.com/office/drawing/2014/main" id="{A243809F-DC47-412A-A458-3ECFE57015BB}"/>
              </a:ext>
            </a:extLst>
          </p:cNvPr>
          <p:cNvSpPr txBox="1"/>
          <p:nvPr/>
        </p:nvSpPr>
        <p:spPr>
          <a:xfrm>
            <a:off x="9874705" y="4837809"/>
            <a:ext cx="1452064" cy="369332"/>
          </a:xfrm>
          <a:prstGeom prst="rect">
            <a:avLst/>
          </a:prstGeom>
          <a:noFill/>
        </p:spPr>
        <p:txBody>
          <a:bodyPr wrap="none" rtlCol="0">
            <a:spAutoFit/>
          </a:bodyPr>
          <a:lstStyle/>
          <a:p>
            <a:r>
              <a:rPr lang="en-US" i="1" dirty="0"/>
              <a:t>Unvaccinated</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B169500-B3E0-4F1C-B5FF-D6D64A2DEF0F}"/>
                  </a:ext>
                </a:extLst>
              </p:cNvPr>
              <p:cNvSpPr txBox="1"/>
              <p:nvPr/>
            </p:nvSpPr>
            <p:spPr>
              <a:xfrm>
                <a:off x="9282618" y="3716683"/>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25" name="TextBox 24">
                <a:extLst>
                  <a:ext uri="{FF2B5EF4-FFF2-40B4-BE49-F238E27FC236}">
                    <a16:creationId xmlns:a16="http://schemas.microsoft.com/office/drawing/2014/main" id="{EB169500-B3E0-4F1C-B5FF-D6D64A2DEF0F}"/>
                  </a:ext>
                </a:extLst>
              </p:cNvPr>
              <p:cNvSpPr txBox="1">
                <a:spLocks noRot="1" noChangeAspect="1" noMove="1" noResize="1" noEditPoints="1" noAdjustHandles="1" noChangeArrowheads="1" noChangeShapeType="1" noTextEdit="1"/>
              </p:cNvSpPr>
              <p:nvPr/>
            </p:nvSpPr>
            <p:spPr>
              <a:xfrm>
                <a:off x="9282618" y="3716683"/>
                <a:ext cx="2447786" cy="624338"/>
              </a:xfrm>
              <a:prstGeom prst="rect">
                <a:avLst/>
              </a:prstGeom>
              <a:blipFill>
                <a:blip r:embed="rId3"/>
                <a:stretch>
                  <a:fillRect t="-11765" b="-264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31D58856-5E86-4CF7-B049-6199697BC521}"/>
                  </a:ext>
                </a:extLst>
              </p:cNvPr>
              <p:cNvSpPr txBox="1"/>
              <p:nvPr/>
            </p:nvSpPr>
            <p:spPr>
              <a:xfrm>
                <a:off x="2719415" y="5733881"/>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28" name="TextBox 27">
                <a:extLst>
                  <a:ext uri="{FF2B5EF4-FFF2-40B4-BE49-F238E27FC236}">
                    <a16:creationId xmlns:a16="http://schemas.microsoft.com/office/drawing/2014/main" id="{31D58856-5E86-4CF7-B049-6199697BC521}"/>
                  </a:ext>
                </a:extLst>
              </p:cNvPr>
              <p:cNvSpPr txBox="1">
                <a:spLocks noRot="1" noChangeAspect="1" noMove="1" noResize="1" noEditPoints="1" noAdjustHandles="1" noChangeArrowheads="1" noChangeShapeType="1" noTextEdit="1"/>
              </p:cNvSpPr>
              <p:nvPr/>
            </p:nvSpPr>
            <p:spPr>
              <a:xfrm>
                <a:off x="2719415" y="5733881"/>
                <a:ext cx="2447786" cy="624338"/>
              </a:xfrm>
              <a:prstGeom prst="rect">
                <a:avLst/>
              </a:prstGeom>
              <a:blipFill>
                <a:blip r:embed="rId4"/>
                <a:stretch>
                  <a:fillRect t="-11765" b="-264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8DBCC739-9B67-4FEC-A961-17CC24F6AC67}"/>
                  </a:ext>
                </a:extLst>
              </p:cNvPr>
              <p:cNvSpPr txBox="1"/>
              <p:nvPr/>
            </p:nvSpPr>
            <p:spPr>
              <a:xfrm>
                <a:off x="9254599" y="5773676"/>
                <a:ext cx="2447786" cy="624338"/>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i="1" dirty="0"/>
                  <a:t>,</a:t>
                </a:r>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𝑗</m:t>
                        </m:r>
                      </m:sub>
                    </m:sSub>
                  </m:oMath>
                </a14:m>
                <a:r>
                  <a:rPr lang="en-US" sz="3200" i="1"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𝑘</m:t>
                        </m:r>
                      </m:sub>
                    </m:sSub>
                  </m:oMath>
                </a14:m>
                <a:r>
                  <a:rPr lang="en-US" sz="3200" i="1"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𝑛</m:t>
                        </m:r>
                      </m:sub>
                    </m:sSub>
                  </m:oMath>
                </a14:m>
                <a:endParaRPr lang="en-US" sz="3200" i="1" dirty="0"/>
              </a:p>
            </p:txBody>
          </p:sp>
        </mc:Choice>
        <mc:Fallback>
          <p:sp>
            <p:nvSpPr>
              <p:cNvPr id="29" name="TextBox 28">
                <a:extLst>
                  <a:ext uri="{FF2B5EF4-FFF2-40B4-BE49-F238E27FC236}">
                    <a16:creationId xmlns:a16="http://schemas.microsoft.com/office/drawing/2014/main" id="{8DBCC739-9B67-4FEC-A961-17CC24F6AC67}"/>
                  </a:ext>
                </a:extLst>
              </p:cNvPr>
              <p:cNvSpPr txBox="1">
                <a:spLocks noRot="1" noChangeAspect="1" noMove="1" noResize="1" noEditPoints="1" noAdjustHandles="1" noChangeArrowheads="1" noChangeShapeType="1" noTextEdit="1"/>
              </p:cNvSpPr>
              <p:nvPr/>
            </p:nvSpPr>
            <p:spPr>
              <a:xfrm>
                <a:off x="9254599" y="5773676"/>
                <a:ext cx="2447786" cy="624338"/>
              </a:xfrm>
              <a:prstGeom prst="rect">
                <a:avLst/>
              </a:prstGeom>
              <a:blipFill>
                <a:blip r:embed="rId5"/>
                <a:stretch>
                  <a:fillRect t="-11650" b="-25243"/>
                </a:stretch>
              </a:blipFill>
            </p:spPr>
            <p:txBody>
              <a:bodyPr/>
              <a:lstStyle/>
              <a:p>
                <a:r>
                  <a:rPr lang="en-US">
                    <a:noFill/>
                  </a:rPr>
                  <a:t> </a:t>
                </a:r>
              </a:p>
            </p:txBody>
          </p:sp>
        </mc:Fallback>
      </mc:AlternateContent>
      <p:pic>
        <p:nvPicPr>
          <p:cNvPr id="31" name="Picture 2" descr="Image result for green check correct">
            <a:extLst>
              <a:ext uri="{FF2B5EF4-FFF2-40B4-BE49-F238E27FC236}">
                <a16:creationId xmlns:a16="http://schemas.microsoft.com/office/drawing/2014/main" id="{714504BD-9470-4B7F-AEA3-344E368B0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5669" y="2583476"/>
            <a:ext cx="1007542" cy="98967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green check correct">
            <a:extLst>
              <a:ext uri="{FF2B5EF4-FFF2-40B4-BE49-F238E27FC236}">
                <a16:creationId xmlns:a16="http://schemas.microsoft.com/office/drawing/2014/main" id="{B3973D05-ABAA-4B46-8C08-873A4A6A2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5669" y="4584834"/>
            <a:ext cx="1007542" cy="98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1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BB6F-DE54-4B9F-A7CC-F959C64F6B3C}"/>
              </a:ext>
            </a:extLst>
          </p:cNvPr>
          <p:cNvSpPr>
            <a:spLocks noGrp="1"/>
          </p:cNvSpPr>
          <p:nvPr>
            <p:ph type="title"/>
          </p:nvPr>
        </p:nvSpPr>
        <p:spPr/>
        <p:txBody>
          <a:bodyPr/>
          <a:lstStyle/>
          <a:p>
            <a:r>
              <a:rPr lang="en-US" dirty="0"/>
              <a:t>Niche Competition is Not Necessary for Type Replacement</a:t>
            </a:r>
          </a:p>
        </p:txBody>
      </p:sp>
      <p:sp>
        <p:nvSpPr>
          <p:cNvPr id="3" name="Content Placeholder 2">
            <a:extLst>
              <a:ext uri="{FF2B5EF4-FFF2-40B4-BE49-F238E27FC236}">
                <a16:creationId xmlns:a16="http://schemas.microsoft.com/office/drawing/2014/main" id="{F0040AC5-7561-4834-A8EF-1D0852653754}"/>
              </a:ext>
            </a:extLst>
          </p:cNvPr>
          <p:cNvSpPr>
            <a:spLocks noGrp="1"/>
          </p:cNvSpPr>
          <p:nvPr>
            <p:ph idx="1"/>
          </p:nvPr>
        </p:nvSpPr>
        <p:spPr/>
        <p:txBody>
          <a:bodyPr>
            <a:normAutofit/>
          </a:bodyPr>
          <a:lstStyle/>
          <a:p>
            <a:pPr marL="0" indent="0">
              <a:buNone/>
            </a:pPr>
            <a:r>
              <a:rPr lang="en-US" sz="2000" i="1" dirty="0"/>
              <a:t>“Competition during natural infection between the existing vaccine targeted and nontargeted HPV types is probably a requirement for type replacement to occur (5) Nonetheless, vaccination against only a proportion of HPV types may introduce a competitive advantage for some nonvaccine types that could lead to type replacement</a:t>
            </a:r>
            <a:r>
              <a:rPr lang="en-US" sz="2000" dirty="0"/>
              <a:t>” – </a:t>
            </a:r>
            <a:r>
              <a:rPr lang="en-US" sz="2000" dirty="0" err="1"/>
              <a:t>Tota</a:t>
            </a:r>
            <a:r>
              <a:rPr lang="en-US" sz="2000" dirty="0"/>
              <a:t> et al., 2016</a:t>
            </a:r>
          </a:p>
          <a:p>
            <a:pPr marL="0" indent="0">
              <a:buNone/>
            </a:pPr>
            <a:endParaRPr lang="en-US" sz="2000" dirty="0"/>
          </a:p>
          <a:p>
            <a:pPr marL="0" indent="0">
              <a:buNone/>
            </a:pPr>
            <a:r>
              <a:rPr lang="en-US" sz="2000" dirty="0"/>
              <a:t>Pons-</a:t>
            </a:r>
            <a:r>
              <a:rPr lang="en-US" sz="2000" dirty="0" err="1"/>
              <a:t>Salort</a:t>
            </a:r>
            <a:r>
              <a:rPr lang="en-US" sz="2000" dirty="0"/>
              <a:t> et al. 2013. </a:t>
            </a:r>
            <a:r>
              <a:rPr lang="en-US" sz="2000" i="1" dirty="0"/>
              <a:t>Interestingly, the hypothesis that coinfections clear simultaneously always leads to genotype replacement, even when infections with vaccine types favor the acquisition of infections with nonvaccine types</a:t>
            </a:r>
          </a:p>
          <a:p>
            <a:pPr marL="0" indent="0">
              <a:buNone/>
            </a:pPr>
            <a:r>
              <a:rPr lang="en-US" sz="2000" dirty="0" err="1"/>
              <a:t>Murall</a:t>
            </a:r>
            <a:r>
              <a:rPr lang="en-US" sz="2000" dirty="0"/>
              <a:t> et al. 2013: </a:t>
            </a:r>
            <a:r>
              <a:rPr lang="en-US" sz="2000" i="1" dirty="0"/>
              <a:t>Our model predicts that independence and facilitation are not necessary for the coexistence of types inside hosts, especially given the patchy nature of HPV infection. In fact, independence and facilitation inadequately represented co-infected patients. We found that some form of competition is likely in natural co-infections. Hence, non-vaccine-targeted types that are not cross-reactive with the vaccine could spread to more patches and can increase their viral load in vaccinated hosts</a:t>
            </a:r>
            <a:endParaRPr lang="en-US" sz="2000" dirty="0"/>
          </a:p>
        </p:txBody>
      </p:sp>
    </p:spTree>
    <p:extLst>
      <p:ext uri="{BB962C8B-B14F-4D97-AF65-F5344CB8AC3E}">
        <p14:creationId xmlns:p14="http://schemas.microsoft.com/office/powerpoint/2010/main" val="11237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researchgate.net/profile/Nicholas_Syn/publication/303742576/figure/fig1/AS:372849865969664@1465905743409/Progress-in-precision-oncology-Although-personalised-cancer-therapy-is-still-in-its_W640.jpg">
            <a:extLst>
              <a:ext uri="{FF2B5EF4-FFF2-40B4-BE49-F238E27FC236}">
                <a16:creationId xmlns:a16="http://schemas.microsoft.com/office/drawing/2014/main" id="{158E43BF-3EC0-4624-BCE5-8D0C7F550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870" y="0"/>
            <a:ext cx="7400260" cy="6833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1E67CC-11EE-48E6-B73B-68D878DAFAAC}"/>
              </a:ext>
            </a:extLst>
          </p:cNvPr>
          <p:cNvSpPr txBox="1"/>
          <p:nvPr/>
        </p:nvSpPr>
        <p:spPr>
          <a:xfrm>
            <a:off x="6096000" y="6464346"/>
            <a:ext cx="6157327" cy="369332"/>
          </a:xfrm>
          <a:prstGeom prst="rect">
            <a:avLst/>
          </a:prstGeom>
          <a:noFill/>
        </p:spPr>
        <p:txBody>
          <a:bodyPr wrap="none" rtlCol="0">
            <a:spAutoFit/>
          </a:bodyPr>
          <a:lstStyle/>
          <a:p>
            <a:r>
              <a:rPr lang="en-US" dirty="0"/>
              <a:t>Syn NL  Expert </a:t>
            </a:r>
            <a:r>
              <a:rPr lang="en-US" dirty="0" err="1"/>
              <a:t>Opin</a:t>
            </a:r>
            <a:r>
              <a:rPr lang="en-US" dirty="0"/>
              <a:t> Drug </a:t>
            </a:r>
            <a:r>
              <a:rPr lang="en-US" dirty="0" err="1"/>
              <a:t>Metab</a:t>
            </a:r>
            <a:r>
              <a:rPr lang="en-US" dirty="0"/>
              <a:t> </a:t>
            </a:r>
            <a:r>
              <a:rPr lang="en-US" dirty="0" err="1"/>
              <a:t>Toxicol</a:t>
            </a:r>
            <a:r>
              <a:rPr lang="en-US" dirty="0"/>
              <a:t>. 2016 Aug;12(8):911-22</a:t>
            </a:r>
          </a:p>
        </p:txBody>
      </p:sp>
    </p:spTree>
    <p:extLst>
      <p:ext uri="{BB962C8B-B14F-4D97-AF65-F5344CB8AC3E}">
        <p14:creationId xmlns:p14="http://schemas.microsoft.com/office/powerpoint/2010/main" val="22774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4231-B409-4627-8E42-F583EF359051}"/>
              </a:ext>
            </a:extLst>
          </p:cNvPr>
          <p:cNvSpPr>
            <a:spLocks noGrp="1"/>
          </p:cNvSpPr>
          <p:nvPr>
            <p:ph type="title"/>
          </p:nvPr>
        </p:nvSpPr>
        <p:spPr/>
        <p:txBody>
          <a:bodyPr/>
          <a:lstStyle/>
          <a:p>
            <a:r>
              <a:rPr lang="en-US" dirty="0"/>
              <a:t>Models Predict Emergence</a:t>
            </a:r>
          </a:p>
        </p:txBody>
      </p:sp>
      <p:sp>
        <p:nvSpPr>
          <p:cNvPr id="3" name="Content Placeholder 2">
            <a:extLst>
              <a:ext uri="{FF2B5EF4-FFF2-40B4-BE49-F238E27FC236}">
                <a16:creationId xmlns:a16="http://schemas.microsoft.com/office/drawing/2014/main" id="{597B8EEE-1008-40B3-9D40-DCF94317D53D}"/>
              </a:ext>
            </a:extLst>
          </p:cNvPr>
          <p:cNvSpPr>
            <a:spLocks noGrp="1"/>
          </p:cNvSpPr>
          <p:nvPr>
            <p:ph idx="1"/>
          </p:nvPr>
        </p:nvSpPr>
        <p:spPr/>
        <p:txBody>
          <a:bodyPr/>
          <a:lstStyle/>
          <a:p>
            <a:r>
              <a:rPr lang="en-US" dirty="0"/>
              <a:t>Peralta et al 2014:  </a:t>
            </a:r>
            <a:r>
              <a:rPr lang="en-US" i="1" dirty="0"/>
              <a:t>if the effectiveness of cross-protective immunity is not larger than the effectiveness of the vaccine, then the high-risk nonvaccine genotypes emerge</a:t>
            </a:r>
          </a:p>
          <a:p>
            <a:endParaRPr lang="en-US" dirty="0"/>
          </a:p>
        </p:txBody>
      </p:sp>
    </p:spTree>
    <p:extLst>
      <p:ext uri="{BB962C8B-B14F-4D97-AF65-F5344CB8AC3E}">
        <p14:creationId xmlns:p14="http://schemas.microsoft.com/office/powerpoint/2010/main" val="12665629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p:txBody>
          <a:bodyPr/>
          <a:lstStyle/>
          <a:p>
            <a:r>
              <a:rPr lang="en-US" dirty="0"/>
              <a:t>Biased Meta-Analysis</a:t>
            </a:r>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p:txBody>
          <a:bodyPr/>
          <a:lstStyle/>
          <a:p>
            <a:r>
              <a:rPr lang="en-US" dirty="0"/>
              <a:t>Mesher et al. (2016) [Population-Level Effects of Human Papillomavirus Vaccination Programs on Infections with Nonvaccine Genotypes EID Journal Volume 22, Number 10—October 2016)</a:t>
            </a:r>
          </a:p>
        </p:txBody>
      </p:sp>
      <p:sp>
        <p:nvSpPr>
          <p:cNvPr id="4" name="TextBox 3">
            <a:extLst>
              <a:ext uri="{FF2B5EF4-FFF2-40B4-BE49-F238E27FC236}">
                <a16:creationId xmlns:a16="http://schemas.microsoft.com/office/drawing/2014/main" id="{CB358F5A-1F1C-4055-94C4-73246CD70F0E}"/>
              </a:ext>
            </a:extLst>
          </p:cNvPr>
          <p:cNvSpPr txBox="1"/>
          <p:nvPr/>
        </p:nvSpPr>
        <p:spPr>
          <a:xfrm>
            <a:off x="967561" y="4199860"/>
            <a:ext cx="9548768" cy="769441"/>
          </a:xfrm>
          <a:prstGeom prst="rect">
            <a:avLst/>
          </a:prstGeom>
          <a:noFill/>
        </p:spPr>
        <p:txBody>
          <a:bodyPr wrap="none" rtlCol="0">
            <a:spAutoFit/>
          </a:bodyPr>
          <a:lstStyle/>
          <a:p>
            <a:r>
              <a:rPr lang="en-US" sz="4400" i="1" dirty="0"/>
              <a:t>Left out Guo, </a:t>
            </a:r>
            <a:r>
              <a:rPr lang="en-US" sz="4400" i="1" dirty="0" err="1"/>
              <a:t>Mollers</a:t>
            </a:r>
            <a:r>
              <a:rPr lang="en-US" sz="4400" i="1" dirty="0"/>
              <a:t> and Giambi studies</a:t>
            </a:r>
          </a:p>
        </p:txBody>
      </p:sp>
    </p:spTree>
    <p:extLst>
      <p:ext uri="{BB962C8B-B14F-4D97-AF65-F5344CB8AC3E}">
        <p14:creationId xmlns:p14="http://schemas.microsoft.com/office/powerpoint/2010/main" val="2290101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5B0BD7-7FEA-418D-821E-76271D0EA2AD}"/>
              </a:ext>
            </a:extLst>
          </p:cNvPr>
          <p:cNvSpPr>
            <a:spLocks noGrp="1"/>
          </p:cNvSpPr>
          <p:nvPr>
            <p:ph type="title"/>
          </p:nvPr>
        </p:nvSpPr>
        <p:spPr>
          <a:xfrm>
            <a:off x="640079" y="2053641"/>
            <a:ext cx="3669161" cy="2760098"/>
          </a:xfrm>
        </p:spPr>
        <p:txBody>
          <a:bodyPr>
            <a:normAutofit/>
          </a:bodyPr>
          <a:lstStyle/>
          <a:p>
            <a:r>
              <a:rPr lang="en-US">
                <a:solidFill>
                  <a:srgbClr val="FFFFFF"/>
                </a:solidFill>
              </a:rPr>
              <a:t>Detection Interference Among HPV Types</a:t>
            </a:r>
          </a:p>
        </p:txBody>
      </p:sp>
      <p:sp>
        <p:nvSpPr>
          <p:cNvPr id="3" name="Content Placeholder 2">
            <a:extLst>
              <a:ext uri="{FF2B5EF4-FFF2-40B4-BE49-F238E27FC236}">
                <a16:creationId xmlns:a16="http://schemas.microsoft.com/office/drawing/2014/main" id="{E3ADE233-AB9D-46A3-9A09-D63ADCD97AC6}"/>
              </a:ext>
            </a:extLst>
          </p:cNvPr>
          <p:cNvSpPr>
            <a:spLocks noGrp="1"/>
          </p:cNvSpPr>
          <p:nvPr>
            <p:ph idx="1"/>
          </p:nvPr>
        </p:nvSpPr>
        <p:spPr>
          <a:xfrm>
            <a:off x="6090574" y="801866"/>
            <a:ext cx="5306084" cy="5230634"/>
          </a:xfrm>
        </p:spPr>
        <p:txBody>
          <a:bodyPr anchor="ctr">
            <a:normAutofit/>
          </a:bodyPr>
          <a:lstStyle/>
          <a:p>
            <a:pPr marL="0" indent="0">
              <a:buNone/>
            </a:pPr>
            <a:r>
              <a:rPr lang="en-US" sz="2000" i="1" dirty="0">
                <a:solidFill>
                  <a:srgbClr val="000000"/>
                </a:solidFill>
              </a:rPr>
              <a:t>HPV16 alone did not affect detection of other high-risk genotypes; however when HPV16 and an additional genotype were present, detection of HPV31, 33, 51 or 59 was impeded, indicating potential for misrepresentation of population-based prevalence of these genotypes and false evidence for type replacement following vaccination - </a:t>
            </a:r>
          </a:p>
          <a:p>
            <a:pPr marL="0" indent="0">
              <a:buNone/>
            </a:pPr>
            <a:r>
              <a:rPr lang="en-US" sz="2000" dirty="0" err="1">
                <a:solidFill>
                  <a:srgbClr val="000000"/>
                </a:solidFill>
              </a:rPr>
              <a:t>Cornall</a:t>
            </a:r>
            <a:r>
              <a:rPr lang="en-US" sz="2000" dirty="0">
                <a:solidFill>
                  <a:srgbClr val="000000"/>
                </a:solidFill>
              </a:rPr>
              <a:t> et al. In vitro assessment of the effect of vaccine-targeted human papillomavirus (HPV) depletion on detection of non-vaccine HPV types: implications for post-vaccine surveillance studies</a:t>
            </a:r>
          </a:p>
          <a:p>
            <a:pPr marL="0" indent="0">
              <a:buNone/>
            </a:pPr>
            <a:endParaRPr lang="en-US" sz="2000" dirty="0">
              <a:solidFill>
                <a:srgbClr val="000000"/>
              </a:solidFill>
            </a:endParaRPr>
          </a:p>
          <a:p>
            <a:pPr marL="0" indent="0">
              <a:buNone/>
            </a:pPr>
            <a:r>
              <a:rPr lang="en-US" sz="2000" dirty="0">
                <a:solidFill>
                  <a:srgbClr val="000000"/>
                </a:solidFill>
              </a:rPr>
              <a:t>From Gray et al: </a:t>
            </a:r>
            <a:r>
              <a:rPr lang="en-US" sz="2000" i="1" dirty="0">
                <a:solidFill>
                  <a:srgbClr val="000000"/>
                </a:solidFill>
              </a:rPr>
              <a:t>It is possible that following HPV vaccination the increased prevalence of non-vaccine HPV types are not caused by type replacement but rather by unmasking</a:t>
            </a:r>
          </a:p>
        </p:txBody>
      </p:sp>
    </p:spTree>
    <p:extLst>
      <p:ext uri="{BB962C8B-B14F-4D97-AF65-F5344CB8AC3E}">
        <p14:creationId xmlns:p14="http://schemas.microsoft.com/office/powerpoint/2010/main" val="2669329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a:xfrm>
            <a:off x="825795" y="681037"/>
            <a:ext cx="10515600" cy="1325563"/>
          </a:xfrm>
        </p:spPr>
        <p:txBody>
          <a:bodyPr>
            <a:normAutofit fontScale="90000"/>
          </a:bodyPr>
          <a:lstStyle/>
          <a:p>
            <a:r>
              <a:rPr lang="en-US" dirty="0"/>
              <a:t>Hong et al., 2018 Comparison of the clinical performance of </a:t>
            </a:r>
            <a:r>
              <a:rPr lang="en-US" dirty="0" err="1"/>
              <a:t>OmniPlex</a:t>
            </a:r>
            <a:r>
              <a:rPr lang="en-US" dirty="0"/>
              <a:t>-HPV and </a:t>
            </a:r>
            <a:r>
              <a:rPr lang="en-US" dirty="0" err="1"/>
              <a:t>GeneFinder</a:t>
            </a:r>
            <a:r>
              <a:rPr lang="en-US" dirty="0"/>
              <a:t> HPV for the detection and genotyping of human papillomaviruses in cervical specimens</a:t>
            </a:r>
          </a:p>
        </p:txBody>
      </p:sp>
      <p:sp>
        <p:nvSpPr>
          <p:cNvPr id="3" name="Content Placeholder 2">
            <a:extLst>
              <a:ext uri="{FF2B5EF4-FFF2-40B4-BE49-F238E27FC236}">
                <a16:creationId xmlns:a16="http://schemas.microsoft.com/office/drawing/2014/main" id="{64991BF7-697D-480D-B764-1F9E3DB0EDFE}"/>
              </a:ext>
            </a:extLst>
          </p:cNvPr>
          <p:cNvSpPr>
            <a:spLocks noGrp="1"/>
          </p:cNvSpPr>
          <p:nvPr>
            <p:ph idx="1"/>
          </p:nvPr>
        </p:nvSpPr>
        <p:spPr>
          <a:xfrm>
            <a:off x="838200" y="1825625"/>
            <a:ext cx="10515600" cy="4351338"/>
          </a:xfrm>
        </p:spPr>
        <p:txBody>
          <a:bodyPr>
            <a:normAutofit/>
          </a:bodyPr>
          <a:lstStyle/>
          <a:p>
            <a:pPr marL="0" indent="0">
              <a:buNone/>
            </a:pPr>
            <a:endParaRPr lang="en-US" dirty="0"/>
          </a:p>
          <a:p>
            <a:pPr marL="0" indent="0">
              <a:buNone/>
            </a:pPr>
            <a:endParaRPr lang="en-US" dirty="0"/>
          </a:p>
          <a:p>
            <a:pPr marL="0" indent="0">
              <a:buNone/>
            </a:pPr>
            <a:r>
              <a:rPr lang="en-US" i="1" dirty="0"/>
              <a:t>Compared </a:t>
            </a:r>
            <a:r>
              <a:rPr lang="en-US" i="1" dirty="0" err="1"/>
              <a:t>Omniplex</a:t>
            </a:r>
            <a:r>
              <a:rPr lang="en-US" i="1" dirty="0"/>
              <a:t>-HPV and </a:t>
            </a:r>
            <a:r>
              <a:rPr lang="en-US" i="1" dirty="0" err="1"/>
              <a:t>GeneFinder</a:t>
            </a:r>
            <a:r>
              <a:rPr lang="en-US" i="1" dirty="0"/>
              <a:t> HPV (100% vs. 96% sensitivity)</a:t>
            </a:r>
          </a:p>
        </p:txBody>
      </p:sp>
    </p:spTree>
    <p:extLst>
      <p:ext uri="{BB962C8B-B14F-4D97-AF65-F5344CB8AC3E}">
        <p14:creationId xmlns:p14="http://schemas.microsoft.com/office/powerpoint/2010/main" val="639389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a:xfrm>
            <a:off x="838200" y="365125"/>
            <a:ext cx="10515600" cy="1325563"/>
          </a:xfrm>
        </p:spPr>
        <p:txBody>
          <a:bodyPr>
            <a:normAutofit/>
          </a:bodyPr>
          <a:lstStyle/>
          <a:p>
            <a:r>
              <a:rPr lang="en-US" dirty="0"/>
              <a:t>Premature Ovarian Failure Case Reports</a:t>
            </a:r>
          </a:p>
        </p:txBody>
      </p:sp>
      <p:graphicFrame>
        <p:nvGraphicFramePr>
          <p:cNvPr id="5" name="Content Placeholder 2">
            <a:extLst>
              <a:ext uri="{FF2B5EF4-FFF2-40B4-BE49-F238E27FC236}">
                <a16:creationId xmlns:a16="http://schemas.microsoft.com/office/drawing/2014/main" id="{19F40DFE-EC64-4446-A75C-6F673510CE68}"/>
              </a:ext>
            </a:extLst>
          </p:cNvPr>
          <p:cNvGraphicFramePr>
            <a:graphicFrameLocks noGrp="1"/>
          </p:cNvGraphicFramePr>
          <p:nvPr>
            <p:ph idx="1"/>
            <p:extLst>
              <p:ext uri="{D42A27DB-BD31-4B8C-83A1-F6EECF244321}">
                <p14:modId xmlns:p14="http://schemas.microsoft.com/office/powerpoint/2010/main" val="14872111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483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3AFC-6F26-4AAA-A211-7284F6E4CFDC}"/>
              </a:ext>
            </a:extLst>
          </p:cNvPr>
          <p:cNvSpPr>
            <a:spLocks noGrp="1"/>
          </p:cNvSpPr>
          <p:nvPr>
            <p:ph type="title"/>
          </p:nvPr>
        </p:nvSpPr>
        <p:spPr/>
        <p:txBody>
          <a:bodyPr/>
          <a:lstStyle/>
          <a:p>
            <a:r>
              <a:rPr lang="en-US" dirty="0"/>
              <a:t>Evidence Summary</a:t>
            </a:r>
          </a:p>
        </p:txBody>
      </p:sp>
      <p:sp>
        <p:nvSpPr>
          <p:cNvPr id="3" name="Content Placeholder 2">
            <a:extLst>
              <a:ext uri="{FF2B5EF4-FFF2-40B4-BE49-F238E27FC236}">
                <a16:creationId xmlns:a16="http://schemas.microsoft.com/office/drawing/2014/main" id="{F11D7048-252E-4237-9CC9-52591DAA7251}"/>
              </a:ext>
            </a:extLst>
          </p:cNvPr>
          <p:cNvSpPr>
            <a:spLocks noGrp="1"/>
          </p:cNvSpPr>
          <p:nvPr>
            <p:ph idx="1"/>
          </p:nvPr>
        </p:nvSpPr>
        <p:spPr/>
        <p:txBody>
          <a:bodyPr>
            <a:normAutofit/>
          </a:bodyPr>
          <a:lstStyle/>
          <a:p>
            <a:pPr marL="0" indent="0">
              <a:buNone/>
            </a:pPr>
            <a:r>
              <a:rPr lang="en-US" i="1" dirty="0"/>
              <a:t>“Several years ago, cases of POS after anti-HPV vaccination were recorded. The patients developed secondary amenorrhea following HPV vaccinations, which did not resolve upon treatment with hormone replacement therapies. Serological evaluations showed low levels of E2 and increased FSH and LH and specific auto-</a:t>
            </a:r>
            <a:r>
              <a:rPr lang="en-US" i="1" dirty="0" err="1"/>
              <a:t>antibodieswere</a:t>
            </a:r>
            <a:r>
              <a:rPr lang="en-US" i="1" dirty="0"/>
              <a:t> detected (</a:t>
            </a:r>
            <a:r>
              <a:rPr lang="en-US" i="1" dirty="0" err="1"/>
              <a:t>antiovarian</a:t>
            </a:r>
            <a:r>
              <a:rPr lang="en-US" i="1" dirty="0"/>
              <a:t> and antithyroid), suggesting that the HPV vaccine triggered an autoimmune response.”</a:t>
            </a:r>
          </a:p>
          <a:p>
            <a:pPr marL="0" indent="0">
              <a:buNone/>
            </a:pPr>
            <a:r>
              <a:rPr lang="sv-SE" i="1" dirty="0"/>
              <a:t>Jankowska, K. 2017. Premature ovarian failure</a:t>
            </a:r>
            <a:endParaRPr lang="en-US" i="1" dirty="0"/>
          </a:p>
        </p:txBody>
      </p:sp>
    </p:spTree>
    <p:extLst>
      <p:ext uri="{BB962C8B-B14F-4D97-AF65-F5344CB8AC3E}">
        <p14:creationId xmlns:p14="http://schemas.microsoft.com/office/powerpoint/2010/main" val="759571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462D-50E4-41E7-A485-E3673150DCCD}"/>
              </a:ext>
            </a:extLst>
          </p:cNvPr>
          <p:cNvSpPr>
            <a:spLocks noGrp="1"/>
          </p:cNvSpPr>
          <p:nvPr>
            <p:ph type="title"/>
          </p:nvPr>
        </p:nvSpPr>
        <p:spPr/>
        <p:txBody>
          <a:bodyPr/>
          <a:lstStyle/>
          <a:p>
            <a:r>
              <a:rPr lang="en-US" dirty="0"/>
              <a:t>HPV vaccine inventor Ian Frazer</a:t>
            </a:r>
          </a:p>
        </p:txBody>
      </p:sp>
      <p:sp>
        <p:nvSpPr>
          <p:cNvPr id="3" name="Content Placeholder 2">
            <a:extLst>
              <a:ext uri="{FF2B5EF4-FFF2-40B4-BE49-F238E27FC236}">
                <a16:creationId xmlns:a16="http://schemas.microsoft.com/office/drawing/2014/main" id="{1D37D0A2-A951-4E28-9A94-FF86EEAA90AD}"/>
              </a:ext>
            </a:extLst>
          </p:cNvPr>
          <p:cNvSpPr>
            <a:spLocks noGrp="1"/>
          </p:cNvSpPr>
          <p:nvPr>
            <p:ph idx="1"/>
          </p:nvPr>
        </p:nvSpPr>
        <p:spPr/>
        <p:txBody>
          <a:bodyPr>
            <a:normAutofit/>
          </a:bodyPr>
          <a:lstStyle/>
          <a:p>
            <a:pPr marL="0" indent="0">
              <a:buNone/>
            </a:pPr>
            <a:r>
              <a:rPr lang="en-US" sz="3600" i="1" dirty="0"/>
              <a:t>"[C]</a:t>
            </a:r>
            <a:r>
              <a:rPr lang="en-US" sz="3600" i="1" dirty="0" err="1"/>
              <a:t>ervical</a:t>
            </a:r>
            <a:r>
              <a:rPr lang="en-US" sz="3600" i="1" dirty="0"/>
              <a:t> cancer screening if used and promoted effectively would be almost entirely able to prevent" cervical cancer deaths in countries like the US and Australia, without HPV vaccines.</a:t>
            </a:r>
          </a:p>
        </p:txBody>
      </p:sp>
    </p:spTree>
    <p:extLst>
      <p:ext uri="{BB962C8B-B14F-4D97-AF65-F5344CB8AC3E}">
        <p14:creationId xmlns:p14="http://schemas.microsoft.com/office/powerpoint/2010/main" val="11689406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3781-7982-4AF9-AB13-5996BB9BC6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280BB5-1B76-49CF-AF10-1A70DB1DC6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CB6A1AA-D9D9-4CEB-A23B-4B5771A2D4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77424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4" name="Rectangle 73">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3557" name="Picture 2" descr="https://pbs.twimg.com/media/Dm7MF4HXcAc6vxd.jpg:large">
            <a:extLst>
              <a:ext uri="{FF2B5EF4-FFF2-40B4-BE49-F238E27FC236}">
                <a16:creationId xmlns:a16="http://schemas.microsoft.com/office/drawing/2014/main" id="{42EFC57B-5C67-446D-8C05-C498C70AB90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702" r="1" b="6117"/>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17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07DE-9978-4B55-9EA0-6E7893FBC4FC}"/>
              </a:ext>
            </a:extLst>
          </p:cNvPr>
          <p:cNvSpPr>
            <a:spLocks noGrp="1"/>
          </p:cNvSpPr>
          <p:nvPr>
            <p:ph type="title"/>
          </p:nvPr>
        </p:nvSpPr>
        <p:spPr/>
        <p:txBody>
          <a:bodyPr/>
          <a:lstStyle/>
          <a:p>
            <a:r>
              <a:rPr lang="en-US" dirty="0"/>
              <a:t>American College of Pediatricians – January 2016</a:t>
            </a:r>
          </a:p>
        </p:txBody>
      </p:sp>
      <p:sp>
        <p:nvSpPr>
          <p:cNvPr id="3" name="Content Placeholder 2">
            <a:extLst>
              <a:ext uri="{FF2B5EF4-FFF2-40B4-BE49-F238E27FC236}">
                <a16:creationId xmlns:a16="http://schemas.microsoft.com/office/drawing/2014/main" id="{0176A93F-FD93-4A32-A6E0-31B43D8EB8CA}"/>
              </a:ext>
            </a:extLst>
          </p:cNvPr>
          <p:cNvSpPr>
            <a:spLocks noGrp="1"/>
          </p:cNvSpPr>
          <p:nvPr>
            <p:ph idx="1"/>
          </p:nvPr>
        </p:nvSpPr>
        <p:spPr/>
        <p:txBody>
          <a:bodyPr/>
          <a:lstStyle/>
          <a:p>
            <a:r>
              <a:rPr lang="en-US" dirty="0"/>
              <a:t>New Concerns about the Human Papillomavirus Vaccine </a:t>
            </a:r>
            <a:r>
              <a:rPr lang="en-US" dirty="0">
                <a:hlinkClick r:id="rId2"/>
              </a:rPr>
              <a:t>http://www.acpeds.org/the-college-speaks/position-statements/health-issues/new-concerns-about-the-human-papillomavirus-vaccine</a:t>
            </a:r>
            <a:endParaRPr lang="en-US" dirty="0"/>
          </a:p>
          <a:p>
            <a:endParaRPr lang="en-US" dirty="0"/>
          </a:p>
        </p:txBody>
      </p:sp>
    </p:spTree>
    <p:extLst>
      <p:ext uri="{BB962C8B-B14F-4D97-AF65-F5344CB8AC3E}">
        <p14:creationId xmlns:p14="http://schemas.microsoft.com/office/powerpoint/2010/main" val="17298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basket biomarkers cancer">
            <a:extLst>
              <a:ext uri="{FF2B5EF4-FFF2-40B4-BE49-F238E27FC236}">
                <a16:creationId xmlns:a16="http://schemas.microsoft.com/office/drawing/2014/main" id="{AECFA300-9333-4913-8EC3-11BCACD66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918" y="188226"/>
            <a:ext cx="8560705" cy="66472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6E930FC-15D3-4CF6-93A6-65EFC4B18EC0}"/>
              </a:ext>
            </a:extLst>
          </p:cNvPr>
          <p:cNvSpPr/>
          <p:nvPr/>
        </p:nvSpPr>
        <p:spPr>
          <a:xfrm>
            <a:off x="152898" y="6466176"/>
            <a:ext cx="5943102" cy="369332"/>
          </a:xfrm>
          <a:prstGeom prst="rect">
            <a:avLst/>
          </a:prstGeom>
        </p:spPr>
        <p:txBody>
          <a:bodyPr wrap="none">
            <a:spAutoFit/>
          </a:bodyPr>
          <a:lstStyle/>
          <a:p>
            <a:r>
              <a:rPr lang="en-US" dirty="0"/>
              <a:t>Perez-Garcia et al. 2017. Cancer Treatment Reviews 53:79-97.</a:t>
            </a:r>
          </a:p>
        </p:txBody>
      </p:sp>
    </p:spTree>
    <p:extLst>
      <p:ext uri="{BB962C8B-B14F-4D97-AF65-F5344CB8AC3E}">
        <p14:creationId xmlns:p14="http://schemas.microsoft.com/office/powerpoint/2010/main" val="2172709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6C4A-7926-424A-9688-20A5E008B8F8}"/>
              </a:ext>
            </a:extLst>
          </p:cNvPr>
          <p:cNvSpPr>
            <a:spLocks noGrp="1"/>
          </p:cNvSpPr>
          <p:nvPr>
            <p:ph type="title"/>
          </p:nvPr>
        </p:nvSpPr>
        <p:spPr/>
        <p:txBody>
          <a:bodyPr/>
          <a:lstStyle/>
          <a:p>
            <a:r>
              <a:rPr lang="en-US" dirty="0"/>
              <a:t>Slides and References will be available online	</a:t>
            </a:r>
          </a:p>
        </p:txBody>
      </p:sp>
      <p:sp>
        <p:nvSpPr>
          <p:cNvPr id="3" name="Content Placeholder 2">
            <a:extLst>
              <a:ext uri="{FF2B5EF4-FFF2-40B4-BE49-F238E27FC236}">
                <a16:creationId xmlns:a16="http://schemas.microsoft.com/office/drawing/2014/main" id="{1A884613-8243-4AC4-AF88-AC5E58AAC20A}"/>
              </a:ext>
            </a:extLst>
          </p:cNvPr>
          <p:cNvSpPr>
            <a:spLocks noGrp="1"/>
          </p:cNvSpPr>
          <p:nvPr>
            <p:ph idx="1"/>
          </p:nvPr>
        </p:nvSpPr>
        <p:spPr/>
        <p:txBody>
          <a:bodyPr/>
          <a:lstStyle/>
          <a:p>
            <a:r>
              <a:rPr lang="en-US" dirty="0"/>
              <a:t>http://ipaknowledge.org/hpvtypereplacement.php</a:t>
            </a:r>
          </a:p>
        </p:txBody>
      </p:sp>
    </p:spTree>
    <p:extLst>
      <p:ext uri="{BB962C8B-B14F-4D97-AF65-F5344CB8AC3E}">
        <p14:creationId xmlns:p14="http://schemas.microsoft.com/office/powerpoint/2010/main" val="4155611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5DF5-E61D-4AB2-933E-BC2C325CA523}"/>
              </a:ext>
            </a:extLst>
          </p:cNvPr>
          <p:cNvSpPr>
            <a:spLocks noGrp="1"/>
          </p:cNvSpPr>
          <p:nvPr>
            <p:ph type="title"/>
          </p:nvPr>
        </p:nvSpPr>
        <p:spPr/>
        <p:txBody>
          <a:bodyPr/>
          <a:lstStyle/>
          <a:p>
            <a:r>
              <a:rPr lang="en-US" dirty="0"/>
              <a:t>About Dr. Lyons-Weiler</a:t>
            </a:r>
          </a:p>
        </p:txBody>
      </p:sp>
      <p:sp>
        <p:nvSpPr>
          <p:cNvPr id="3" name="Content Placeholder 2">
            <a:extLst>
              <a:ext uri="{FF2B5EF4-FFF2-40B4-BE49-F238E27FC236}">
                <a16:creationId xmlns:a16="http://schemas.microsoft.com/office/drawing/2014/main" id="{62B80596-7BF6-4B7B-B048-B4E7CF432029}"/>
              </a:ext>
            </a:extLst>
          </p:cNvPr>
          <p:cNvSpPr>
            <a:spLocks noGrp="1"/>
          </p:cNvSpPr>
          <p:nvPr>
            <p:ph idx="1"/>
          </p:nvPr>
        </p:nvSpPr>
        <p:spPr/>
        <p:txBody>
          <a:bodyPr>
            <a:normAutofit fontScale="92500" lnSpcReduction="20000"/>
          </a:bodyPr>
          <a:lstStyle/>
          <a:p>
            <a:pPr marL="0" indent="0">
              <a:buNone/>
            </a:pPr>
            <a:r>
              <a:rPr lang="en-US" dirty="0"/>
              <a:t>Dr. Lyons-Weiler is the CEO/President of the Institute for Pure and Applied Knowledge.  An expert in evolutionary genetics, genomics, proteomics, bioinformatics and clinical research study design, he has collaborated with hundreds of researchers on basic, translational and clinical studies.  Former Full Faculty member at the University of Pittsburgh Cancer Institute, and former faculty member in the School of Medicine at the University of Pittsburgh, he founded the university’s Bioinformatics Analysis Core which complete the design and analysis of over 100 studies in seven years. </a:t>
            </a:r>
          </a:p>
          <a:p>
            <a:pPr marL="0" indent="0">
              <a:buNone/>
            </a:pPr>
            <a:endParaRPr lang="en-US" dirty="0"/>
          </a:p>
          <a:p>
            <a:pPr marL="0" indent="0">
              <a:buNone/>
            </a:pPr>
            <a:r>
              <a:rPr lang="en-US" dirty="0"/>
              <a:t>He has written three books: “Ebola: An Evolving Story”, “Cures vs. Profits”, and “The Environmental and Genetic Causes of Autism”.</a:t>
            </a:r>
          </a:p>
          <a:p>
            <a:pPr marL="0" indent="0">
              <a:buNone/>
            </a:pPr>
            <a:r>
              <a:rPr lang="en-US" dirty="0"/>
              <a:t>For more information, visit </a:t>
            </a:r>
            <a:r>
              <a:rPr lang="en-US" dirty="0">
                <a:hlinkClick r:id="rId2"/>
              </a:rPr>
              <a:t>http://ipaknowledge.org</a:t>
            </a:r>
            <a:r>
              <a:rPr lang="en-US" dirty="0"/>
              <a:t> and find him on LinkedIn at http://linkedin.com/in/jameslyonsweiler</a:t>
            </a:r>
          </a:p>
        </p:txBody>
      </p:sp>
    </p:spTree>
    <p:extLst>
      <p:ext uri="{BB962C8B-B14F-4D97-AF65-F5344CB8AC3E}">
        <p14:creationId xmlns:p14="http://schemas.microsoft.com/office/powerpoint/2010/main" val="127801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basket biomarkers cancer">
            <a:extLst>
              <a:ext uri="{FF2B5EF4-FFF2-40B4-BE49-F238E27FC236}">
                <a16:creationId xmlns:a16="http://schemas.microsoft.com/office/drawing/2014/main" id="{65BE70B6-28CE-48B3-A49E-87B9E62B4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004" y="119543"/>
            <a:ext cx="8461523" cy="63733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6F52224-91AA-4C9B-A6C8-F66614B93DC4}"/>
              </a:ext>
            </a:extLst>
          </p:cNvPr>
          <p:cNvSpPr/>
          <p:nvPr/>
        </p:nvSpPr>
        <p:spPr>
          <a:xfrm>
            <a:off x="152898" y="6466176"/>
            <a:ext cx="5943102" cy="369332"/>
          </a:xfrm>
          <a:prstGeom prst="rect">
            <a:avLst/>
          </a:prstGeom>
        </p:spPr>
        <p:txBody>
          <a:bodyPr wrap="none">
            <a:spAutoFit/>
          </a:bodyPr>
          <a:lstStyle/>
          <a:p>
            <a:r>
              <a:rPr lang="en-US" dirty="0"/>
              <a:t>Perez-Garcia et al. 2017. Cancer Treatment Reviews 53:79-97.</a:t>
            </a:r>
          </a:p>
        </p:txBody>
      </p:sp>
    </p:spTree>
    <p:extLst>
      <p:ext uri="{BB962C8B-B14F-4D97-AF65-F5344CB8AC3E}">
        <p14:creationId xmlns:p14="http://schemas.microsoft.com/office/powerpoint/2010/main" val="377423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744-56B3-4BDD-8548-0B78076650FC}"/>
              </a:ext>
            </a:extLst>
          </p:cNvPr>
          <p:cNvSpPr>
            <a:spLocks noGrp="1"/>
          </p:cNvSpPr>
          <p:nvPr>
            <p:ph type="title"/>
          </p:nvPr>
        </p:nvSpPr>
        <p:spPr/>
        <p:txBody>
          <a:bodyPr/>
          <a:lstStyle/>
          <a:p>
            <a:r>
              <a:rPr lang="en-US" dirty="0"/>
              <a:t>Basket vs Umbrella Biomarkers</a:t>
            </a:r>
          </a:p>
        </p:txBody>
      </p:sp>
      <p:pic>
        <p:nvPicPr>
          <p:cNvPr id="6146" name="Picture 2" descr="https://www.researchgate.net/profile/Nicholas_Syn/publication/303742576/figure/fig2/AS:372849903718400@1465905752625/Clinical-trial-designs-for-the-era-of-molecular-oncology-a-Umbrella-study-design-b_W640.jpg">
            <a:extLst>
              <a:ext uri="{FF2B5EF4-FFF2-40B4-BE49-F238E27FC236}">
                <a16:creationId xmlns:a16="http://schemas.microsoft.com/office/drawing/2014/main" id="{F0E18C95-DC79-4D73-9A14-819D6FE2B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437" y="1455572"/>
            <a:ext cx="8793126" cy="5193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0BCEC4-06D7-45E3-A4D0-A4B6287FB0CC}"/>
              </a:ext>
            </a:extLst>
          </p:cNvPr>
          <p:cNvSpPr txBox="1"/>
          <p:nvPr/>
        </p:nvSpPr>
        <p:spPr>
          <a:xfrm>
            <a:off x="6096000" y="6464346"/>
            <a:ext cx="6157327" cy="369332"/>
          </a:xfrm>
          <a:prstGeom prst="rect">
            <a:avLst/>
          </a:prstGeom>
          <a:noFill/>
        </p:spPr>
        <p:txBody>
          <a:bodyPr wrap="none" rtlCol="0">
            <a:spAutoFit/>
          </a:bodyPr>
          <a:lstStyle/>
          <a:p>
            <a:r>
              <a:rPr lang="en-US" dirty="0"/>
              <a:t>Syn NL  Expert </a:t>
            </a:r>
            <a:r>
              <a:rPr lang="en-US" dirty="0" err="1"/>
              <a:t>Opin</a:t>
            </a:r>
            <a:r>
              <a:rPr lang="en-US" dirty="0"/>
              <a:t> Drug </a:t>
            </a:r>
            <a:r>
              <a:rPr lang="en-US" dirty="0" err="1"/>
              <a:t>Metab</a:t>
            </a:r>
            <a:r>
              <a:rPr lang="en-US" dirty="0"/>
              <a:t> </a:t>
            </a:r>
            <a:r>
              <a:rPr lang="en-US" dirty="0" err="1"/>
              <a:t>Toxicol</a:t>
            </a:r>
            <a:r>
              <a:rPr lang="en-US" dirty="0"/>
              <a:t>. 2016 Aug;12(8):911-22</a:t>
            </a:r>
          </a:p>
        </p:txBody>
      </p:sp>
      <p:sp>
        <p:nvSpPr>
          <p:cNvPr id="4" name="TextBox 3">
            <a:extLst>
              <a:ext uri="{FF2B5EF4-FFF2-40B4-BE49-F238E27FC236}">
                <a16:creationId xmlns:a16="http://schemas.microsoft.com/office/drawing/2014/main" id="{96D1DB13-729A-44AD-AA80-C46DB4C5A01E}"/>
              </a:ext>
            </a:extLst>
          </p:cNvPr>
          <p:cNvSpPr txBox="1"/>
          <p:nvPr/>
        </p:nvSpPr>
        <p:spPr>
          <a:xfrm>
            <a:off x="499729" y="4423587"/>
            <a:ext cx="1154483" cy="1200329"/>
          </a:xfrm>
          <a:prstGeom prst="rect">
            <a:avLst/>
          </a:prstGeom>
          <a:noFill/>
        </p:spPr>
        <p:txBody>
          <a:bodyPr wrap="none" rtlCol="0">
            <a:spAutoFit/>
          </a:bodyPr>
          <a:lstStyle/>
          <a:p>
            <a:r>
              <a:rPr lang="en-US" dirty="0"/>
              <a:t>BATTLE</a:t>
            </a:r>
          </a:p>
          <a:p>
            <a:r>
              <a:rPr lang="en-US" dirty="0"/>
              <a:t>I-SPY 2</a:t>
            </a:r>
          </a:p>
          <a:p>
            <a:r>
              <a:rPr lang="en-US" dirty="0"/>
              <a:t>Lung-MAP</a:t>
            </a:r>
          </a:p>
          <a:p>
            <a:r>
              <a:rPr lang="en-US" dirty="0"/>
              <a:t>FOCUS2</a:t>
            </a:r>
          </a:p>
        </p:txBody>
      </p:sp>
      <p:sp>
        <p:nvSpPr>
          <p:cNvPr id="8" name="TextBox 7">
            <a:extLst>
              <a:ext uri="{FF2B5EF4-FFF2-40B4-BE49-F238E27FC236}">
                <a16:creationId xmlns:a16="http://schemas.microsoft.com/office/drawing/2014/main" id="{6DE6CFB6-C488-4496-A636-942E8B7DAA8E}"/>
              </a:ext>
            </a:extLst>
          </p:cNvPr>
          <p:cNvSpPr txBox="1"/>
          <p:nvPr/>
        </p:nvSpPr>
        <p:spPr>
          <a:xfrm>
            <a:off x="10750939" y="4423586"/>
            <a:ext cx="1234762" cy="646331"/>
          </a:xfrm>
          <a:prstGeom prst="rect">
            <a:avLst/>
          </a:prstGeom>
          <a:noFill/>
        </p:spPr>
        <p:txBody>
          <a:bodyPr wrap="none" rtlCol="0">
            <a:spAutoFit/>
          </a:bodyPr>
          <a:lstStyle/>
          <a:p>
            <a:r>
              <a:rPr lang="en-US" dirty="0"/>
              <a:t>NCI Match</a:t>
            </a:r>
          </a:p>
          <a:p>
            <a:r>
              <a:rPr lang="en-US" dirty="0"/>
              <a:t>NCI MPACT</a:t>
            </a:r>
          </a:p>
        </p:txBody>
      </p:sp>
    </p:spTree>
    <p:extLst>
      <p:ext uri="{BB962C8B-B14F-4D97-AF65-F5344CB8AC3E}">
        <p14:creationId xmlns:p14="http://schemas.microsoft.com/office/powerpoint/2010/main" val="3313471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2645</Words>
  <Application>Microsoft Office PowerPoint</Application>
  <PresentationFormat>Widescreen</PresentationFormat>
  <Paragraphs>256</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Cambria Math</vt:lpstr>
      <vt:lpstr>Impact</vt:lpstr>
      <vt:lpstr>Office Theme</vt:lpstr>
      <vt:lpstr>Cancer Biomarkers Research HPV and Cancer HPV Vaccine</vt:lpstr>
      <vt:lpstr>PowerPoint Presentation</vt:lpstr>
      <vt:lpstr>Types of Biomarkers</vt:lpstr>
      <vt:lpstr>Biological Specimen</vt:lpstr>
      <vt:lpstr>Uses of Cancer Biomarkers</vt:lpstr>
      <vt:lpstr>PowerPoint Presentation</vt:lpstr>
      <vt:lpstr>PowerPoint Presentation</vt:lpstr>
      <vt:lpstr>PowerPoint Presentation</vt:lpstr>
      <vt:lpstr>Basket vs Umbrella Biomarkers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HPV and Cancer</vt:lpstr>
      <vt:lpstr>170 types</vt:lpstr>
      <vt:lpstr>PowerPoint Presentation</vt:lpstr>
      <vt:lpstr>PowerPoint Presentation</vt:lpstr>
      <vt:lpstr>Molecular Virology of HPV</vt:lpstr>
      <vt:lpstr>PowerPoint Presentation</vt:lpstr>
      <vt:lpstr>Partial Knowledge</vt:lpstr>
      <vt:lpstr>PowerPoint Presentation</vt:lpstr>
      <vt:lpstr>Multiple and Persistent Infections</vt:lpstr>
      <vt:lpstr>HPV Vaccine Reduces Vaccine Targeted Types</vt:lpstr>
      <vt:lpstr>PowerPoint Presentation</vt:lpstr>
      <vt:lpstr>HPV Vaccine Development History</vt:lpstr>
      <vt:lpstr>PowerPoint Presentation</vt:lpstr>
      <vt:lpstr>PowerPoint Presentation</vt:lpstr>
      <vt:lpstr>Key Findings </vt:lpstr>
      <vt:lpstr>PowerPoint Presentation</vt:lpstr>
      <vt:lpstr>Adapted from Holland et al.(2018)</vt:lpstr>
      <vt:lpstr>PowerPoint Presentation</vt:lpstr>
      <vt:lpstr>PowerPoint Presentation</vt:lpstr>
      <vt:lpstr>Type Replacement</vt:lpstr>
      <vt:lpstr>Models and Simulations</vt:lpstr>
      <vt:lpstr>Models and Simulations </vt:lpstr>
      <vt:lpstr>Type Replacement Found</vt:lpstr>
      <vt:lpstr>Type Replacement Detected, but Dismissed </vt:lpstr>
      <vt:lpstr>Type Replacement Detected, But Not Significant</vt:lpstr>
      <vt:lpstr>Type Replacement Detected, but Denied</vt:lpstr>
      <vt:lpstr>PowerPoint Presentation</vt:lpstr>
      <vt:lpstr>Type Replacement Detected, but Denied</vt:lpstr>
      <vt:lpstr>Studies that Do Not Find Type Replacement</vt:lpstr>
      <vt:lpstr>Are Two Populations Being Vaccinated? Three? Or One? Correlation &lt;&gt; Causation</vt:lpstr>
      <vt:lpstr>“Correcting For” and “Adjusting For” Risk Factors, Exposures and Outcomes</vt:lpstr>
      <vt:lpstr>Problematic Across-Group Adjustments</vt:lpstr>
      <vt:lpstr>Simulated Example (for this course)</vt:lpstr>
      <vt:lpstr>PowerPoint Presentation</vt:lpstr>
      <vt:lpstr>PowerPoint Presentation</vt:lpstr>
      <vt:lpstr>Examples from HPV Vaccine Studies</vt:lpstr>
      <vt:lpstr>Performing Multiple Comparisons When One Will Do</vt:lpstr>
      <vt:lpstr>So… Vaccinated and Unvaccinated People Don’t Have Sex?</vt:lpstr>
      <vt:lpstr>Tota et al. did not study type replacement</vt:lpstr>
      <vt:lpstr>Tota et al. did not study type replacement</vt:lpstr>
      <vt:lpstr>Within-Arm Comparisons of Type Profiles</vt:lpstr>
      <vt:lpstr>Niche Competition is Not Necessary for Type Replacement</vt:lpstr>
      <vt:lpstr>Models Predict Emergence</vt:lpstr>
      <vt:lpstr>Biased Meta-Analysis</vt:lpstr>
      <vt:lpstr>Detection Interference Among HPV Types</vt:lpstr>
      <vt:lpstr>Hong et al., 2018 Comparison of the clinical performance of OmniPlex-HPV and GeneFinder HPV for the detection and genotyping of human papillomaviruses in cervical specimens</vt:lpstr>
      <vt:lpstr>Premature Ovarian Failure Case Reports</vt:lpstr>
      <vt:lpstr>Evidence Summary</vt:lpstr>
      <vt:lpstr>HPV vaccine inventor Ian Frazer</vt:lpstr>
      <vt:lpstr>PowerPoint Presentation</vt:lpstr>
      <vt:lpstr>PowerPoint Presentation</vt:lpstr>
      <vt:lpstr>American College of Pediatricians – January 2016</vt:lpstr>
      <vt:lpstr>Slides and References will be available online </vt:lpstr>
      <vt:lpstr>About Dr. Lyons-Weiler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LW</dc:creator>
  <cp:lastModifiedBy>James LW</cp:lastModifiedBy>
  <cp:revision>12</cp:revision>
  <dcterms:created xsi:type="dcterms:W3CDTF">2018-10-02T23:55:29Z</dcterms:created>
  <dcterms:modified xsi:type="dcterms:W3CDTF">2018-10-03T13:42:30Z</dcterms:modified>
</cp:coreProperties>
</file>