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75" r:id="rId6"/>
    <p:sldId id="292" r:id="rId7"/>
    <p:sldId id="293" r:id="rId8"/>
    <p:sldId id="294" r:id="rId9"/>
    <p:sldId id="276" r:id="rId10"/>
    <p:sldId id="277" r:id="rId11"/>
    <p:sldId id="259" r:id="rId12"/>
    <p:sldId id="281" r:id="rId13"/>
    <p:sldId id="264" r:id="rId14"/>
    <p:sldId id="288" r:id="rId15"/>
    <p:sldId id="289" r:id="rId16"/>
    <p:sldId id="291" r:id="rId17"/>
    <p:sldId id="290" r:id="rId18"/>
    <p:sldId id="282" r:id="rId19"/>
    <p:sldId id="283" r:id="rId20"/>
    <p:sldId id="284" r:id="rId21"/>
    <p:sldId id="285" r:id="rId22"/>
    <p:sldId id="286" r:id="rId23"/>
    <p:sldId id="260" r:id="rId24"/>
    <p:sldId id="261" r:id="rId25"/>
    <p:sldId id="262" r:id="rId26"/>
    <p:sldId id="267" r:id="rId27"/>
    <p:sldId id="295" r:id="rId28"/>
    <p:sldId id="263" r:id="rId29"/>
    <p:sldId id="268" r:id="rId30"/>
    <p:sldId id="269" r:id="rId31"/>
    <p:sldId id="270" r:id="rId32"/>
    <p:sldId id="272" r:id="rId33"/>
    <p:sldId id="273" r:id="rId34"/>
    <p:sldId id="296" r:id="rId35"/>
    <p:sldId id="279" r:id="rId36"/>
    <p:sldId id="278" r:id="rId37"/>
    <p:sldId id="280" r:id="rId38"/>
    <p:sldId id="27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5CAF7-4430-4BEB-B0C3-6FBFC0D513F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B71FFEA-E68C-43BE-86B8-2F5E459AF1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/>
            <a:t>IPAK Vaxxed vs. Unvaxxed Study</a:t>
          </a:r>
        </a:p>
      </dgm:t>
    </dgm:pt>
    <dgm:pt modelId="{3642481F-A48C-4321-A42D-EB091D4FAAC5}" type="parTrans" cxnId="{10EC4521-B4CA-43B6-B33F-031F354B8029}">
      <dgm:prSet/>
      <dgm:spPr/>
      <dgm:t>
        <a:bodyPr/>
        <a:lstStyle/>
        <a:p>
          <a:endParaRPr lang="en-US" sz="3600" b="1"/>
        </a:p>
      </dgm:t>
    </dgm:pt>
    <dgm:pt modelId="{A99E68A6-1CD6-4C3D-BFAA-5F41608DC7C1}" type="sibTrans" cxnId="{10EC4521-B4CA-43B6-B33F-031F354B8029}">
      <dgm:prSet/>
      <dgm:spPr/>
      <dgm:t>
        <a:bodyPr/>
        <a:lstStyle/>
        <a:p>
          <a:endParaRPr lang="en-US" sz="2800" b="1"/>
        </a:p>
      </dgm:t>
    </dgm:pt>
    <dgm:pt modelId="{A2F3F60C-7A84-4625-8C58-F2BA6D99823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/>
            <a:t>Analysis of Health Outcomes in &gt;3300 children born into Dr. Paul’s Practice</a:t>
          </a:r>
        </a:p>
      </dgm:t>
    </dgm:pt>
    <dgm:pt modelId="{43943D20-40FC-421D-B8B3-06389A78FF7F}" type="parTrans" cxnId="{4F54330B-7D2F-4821-B8AE-5EBBA5F73BA1}">
      <dgm:prSet/>
      <dgm:spPr/>
      <dgm:t>
        <a:bodyPr/>
        <a:lstStyle/>
        <a:p>
          <a:endParaRPr lang="en-US" sz="3600" b="1"/>
        </a:p>
      </dgm:t>
    </dgm:pt>
    <dgm:pt modelId="{6481EA3C-0DCC-4DC6-9465-B584FD7AD26D}" type="sibTrans" cxnId="{4F54330B-7D2F-4821-B8AE-5EBBA5F73BA1}">
      <dgm:prSet/>
      <dgm:spPr/>
      <dgm:t>
        <a:bodyPr/>
        <a:lstStyle/>
        <a:p>
          <a:endParaRPr lang="en-US" sz="2800" b="1"/>
        </a:p>
      </dgm:t>
    </dgm:pt>
    <dgm:pt modelId="{8494386B-C908-4425-9594-13BFC3F6AF3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/>
            <a:t>681 Unvaccinated, 2647 Variably Vaccinated (VFP)</a:t>
          </a:r>
        </a:p>
      </dgm:t>
    </dgm:pt>
    <dgm:pt modelId="{47A88681-A540-4E60-B120-126D56109BE8}" type="parTrans" cxnId="{25CC166F-5B7D-4EC5-88C0-8BFC8CD534D3}">
      <dgm:prSet/>
      <dgm:spPr/>
      <dgm:t>
        <a:bodyPr/>
        <a:lstStyle/>
        <a:p>
          <a:endParaRPr lang="en-US" sz="3600" b="1"/>
        </a:p>
      </dgm:t>
    </dgm:pt>
    <dgm:pt modelId="{FD2912CD-E5A6-4939-BE64-8F4536A15288}" type="sibTrans" cxnId="{25CC166F-5B7D-4EC5-88C0-8BFC8CD534D3}">
      <dgm:prSet/>
      <dgm:spPr/>
      <dgm:t>
        <a:bodyPr/>
        <a:lstStyle/>
        <a:p>
          <a:endParaRPr lang="en-US" sz="2800" b="1"/>
        </a:p>
      </dgm:t>
    </dgm:pt>
    <dgm:pt modelId="{BCA58205-FBFF-48F3-9687-65ADDAACC39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/>
            <a:t>IRB Approved </a:t>
          </a:r>
        </a:p>
      </dgm:t>
    </dgm:pt>
    <dgm:pt modelId="{E4EDC582-492B-4B4E-846C-1E0068493996}" type="parTrans" cxnId="{CEF40B12-870E-4BFE-B2D5-FCDA464A190F}">
      <dgm:prSet/>
      <dgm:spPr/>
      <dgm:t>
        <a:bodyPr/>
        <a:lstStyle/>
        <a:p>
          <a:endParaRPr lang="en-US" sz="3600" b="1"/>
        </a:p>
      </dgm:t>
    </dgm:pt>
    <dgm:pt modelId="{992D1BE1-F007-4D58-AE58-ADE05FE5C2F7}" type="sibTrans" cxnId="{CEF40B12-870E-4BFE-B2D5-FCDA464A190F}">
      <dgm:prSet/>
      <dgm:spPr/>
      <dgm:t>
        <a:bodyPr/>
        <a:lstStyle/>
        <a:p>
          <a:endParaRPr lang="en-US" sz="2800" b="1"/>
        </a:p>
      </dgm:t>
    </dgm:pt>
    <dgm:pt modelId="{1F9426EE-5759-4509-92DF-73BB5D7EAC3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/>
            <a:t>Phase 1 is </a:t>
          </a:r>
          <a:r>
            <a:rPr lang="en-US" sz="1600" b="1" i="1"/>
            <a:t>complete, under review</a:t>
          </a:r>
          <a:endParaRPr lang="en-US" sz="1600" b="1"/>
        </a:p>
      </dgm:t>
    </dgm:pt>
    <dgm:pt modelId="{2885E8C4-B74C-4509-A573-5542BB1A4D39}" type="parTrans" cxnId="{4EAF168F-0E38-4A0D-98CA-006EA3B16C5E}">
      <dgm:prSet/>
      <dgm:spPr/>
      <dgm:t>
        <a:bodyPr/>
        <a:lstStyle/>
        <a:p>
          <a:endParaRPr lang="en-US" sz="3600" b="1"/>
        </a:p>
      </dgm:t>
    </dgm:pt>
    <dgm:pt modelId="{35DADC2E-F45D-4D04-946A-8DDC5C317F9B}" type="sibTrans" cxnId="{4EAF168F-0E38-4A0D-98CA-006EA3B16C5E}">
      <dgm:prSet/>
      <dgm:spPr/>
      <dgm:t>
        <a:bodyPr/>
        <a:lstStyle/>
        <a:p>
          <a:endParaRPr lang="en-US" sz="2800" b="1"/>
        </a:p>
      </dgm:t>
    </dgm:pt>
    <dgm:pt modelId="{23443F4F-69C6-4B41-BFE7-D5ACBFECCC8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/>
            <a:t>Results include Health Outcomes risk from ACV’s cf. All Vaccines (% liability)</a:t>
          </a:r>
        </a:p>
      </dgm:t>
    </dgm:pt>
    <dgm:pt modelId="{70296B62-8F78-4372-825A-4441EBF8D35F}" type="parTrans" cxnId="{2DA43DF6-780A-42AB-97DE-1E1B2F1153E5}">
      <dgm:prSet/>
      <dgm:spPr/>
      <dgm:t>
        <a:bodyPr/>
        <a:lstStyle/>
        <a:p>
          <a:endParaRPr lang="en-US" sz="3600" b="1"/>
        </a:p>
      </dgm:t>
    </dgm:pt>
    <dgm:pt modelId="{599921A6-754A-4F6C-8E88-23368C30F098}" type="sibTrans" cxnId="{2DA43DF6-780A-42AB-97DE-1E1B2F1153E5}">
      <dgm:prSet/>
      <dgm:spPr/>
      <dgm:t>
        <a:bodyPr/>
        <a:lstStyle/>
        <a:p>
          <a:endParaRPr lang="en-US" sz="2800" b="1"/>
        </a:p>
      </dgm:t>
    </dgm:pt>
    <dgm:pt modelId="{16469CF7-10C1-4B81-80A0-921C4D86C42C}" type="pres">
      <dgm:prSet presAssocID="{6225CAF7-4430-4BEB-B0C3-6FBFC0D513FA}" presName="root" presStyleCnt="0">
        <dgm:presLayoutVars>
          <dgm:dir/>
          <dgm:resizeHandles val="exact"/>
        </dgm:presLayoutVars>
      </dgm:prSet>
      <dgm:spPr/>
    </dgm:pt>
    <dgm:pt modelId="{98FA0A4D-3958-4247-8427-B01B2D0127A3}" type="pres">
      <dgm:prSet presAssocID="{2B71FFEA-E68C-43BE-86B8-2F5E459AF1EB}" presName="compNode" presStyleCnt="0"/>
      <dgm:spPr/>
    </dgm:pt>
    <dgm:pt modelId="{1AD1D757-A08F-4A11-871F-3798C77C48EC}" type="pres">
      <dgm:prSet presAssocID="{2B71FFEA-E68C-43BE-86B8-2F5E459AF1EB}" presName="iconBgRect" presStyleLbl="bgShp" presStyleIdx="0" presStyleCnt="6"/>
      <dgm:spPr/>
    </dgm:pt>
    <dgm:pt modelId="{1C968B0C-FCB1-4439-8A88-09B2B864ADB3}" type="pres">
      <dgm:prSet presAssocID="{2B71FFEA-E68C-43BE-86B8-2F5E459AF1E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69EAC92-27EA-4448-99D9-1B4614FFA6E9}" type="pres">
      <dgm:prSet presAssocID="{2B71FFEA-E68C-43BE-86B8-2F5E459AF1EB}" presName="spaceRect" presStyleCnt="0"/>
      <dgm:spPr/>
    </dgm:pt>
    <dgm:pt modelId="{5471323E-6000-4F1B-A3C5-8F3E5F3FF02E}" type="pres">
      <dgm:prSet presAssocID="{2B71FFEA-E68C-43BE-86B8-2F5E459AF1EB}" presName="textRect" presStyleLbl="revTx" presStyleIdx="0" presStyleCnt="6">
        <dgm:presLayoutVars>
          <dgm:chMax val="1"/>
          <dgm:chPref val="1"/>
        </dgm:presLayoutVars>
      </dgm:prSet>
      <dgm:spPr/>
    </dgm:pt>
    <dgm:pt modelId="{A8AE773B-5E2F-4456-BCD1-BCD3112EF6CF}" type="pres">
      <dgm:prSet presAssocID="{A99E68A6-1CD6-4C3D-BFAA-5F41608DC7C1}" presName="sibTrans" presStyleCnt="0"/>
      <dgm:spPr/>
    </dgm:pt>
    <dgm:pt modelId="{2194B25C-2A74-4149-94EF-2BED2B7EF73E}" type="pres">
      <dgm:prSet presAssocID="{A2F3F60C-7A84-4625-8C58-F2BA6D998234}" presName="compNode" presStyleCnt="0"/>
      <dgm:spPr/>
    </dgm:pt>
    <dgm:pt modelId="{11B416BD-B16C-445D-B7AB-F36AF3891B15}" type="pres">
      <dgm:prSet presAssocID="{A2F3F60C-7A84-4625-8C58-F2BA6D998234}" presName="iconBgRect" presStyleLbl="bgShp" presStyleIdx="1" presStyleCnt="6"/>
      <dgm:spPr/>
    </dgm:pt>
    <dgm:pt modelId="{3A84E08B-46E4-460E-9F46-4E5FA48463D5}" type="pres">
      <dgm:prSet presAssocID="{A2F3F60C-7A84-4625-8C58-F2BA6D99823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298FDAA6-E467-40E5-99B0-0B4A884CB2E3}" type="pres">
      <dgm:prSet presAssocID="{A2F3F60C-7A84-4625-8C58-F2BA6D998234}" presName="spaceRect" presStyleCnt="0"/>
      <dgm:spPr/>
    </dgm:pt>
    <dgm:pt modelId="{BCB9B216-6878-430A-B5E6-52E3199376CB}" type="pres">
      <dgm:prSet presAssocID="{A2F3F60C-7A84-4625-8C58-F2BA6D998234}" presName="textRect" presStyleLbl="revTx" presStyleIdx="1" presStyleCnt="6">
        <dgm:presLayoutVars>
          <dgm:chMax val="1"/>
          <dgm:chPref val="1"/>
        </dgm:presLayoutVars>
      </dgm:prSet>
      <dgm:spPr/>
    </dgm:pt>
    <dgm:pt modelId="{D06335BB-AF8D-4406-9341-A002E915B10A}" type="pres">
      <dgm:prSet presAssocID="{6481EA3C-0DCC-4DC6-9465-B584FD7AD26D}" presName="sibTrans" presStyleCnt="0"/>
      <dgm:spPr/>
    </dgm:pt>
    <dgm:pt modelId="{2C4C07B8-20CA-4CA9-A6B0-B1B8406D34DF}" type="pres">
      <dgm:prSet presAssocID="{8494386B-C908-4425-9594-13BFC3F6AF3F}" presName="compNode" presStyleCnt="0"/>
      <dgm:spPr/>
    </dgm:pt>
    <dgm:pt modelId="{C7AEF4B7-7127-47DF-B621-428BDFC4608A}" type="pres">
      <dgm:prSet presAssocID="{8494386B-C908-4425-9594-13BFC3F6AF3F}" presName="iconBgRect" presStyleLbl="bgShp" presStyleIdx="2" presStyleCnt="6"/>
      <dgm:spPr/>
    </dgm:pt>
    <dgm:pt modelId="{9796A208-9679-4844-A383-859E190452D5}" type="pres">
      <dgm:prSet presAssocID="{8494386B-C908-4425-9594-13BFC3F6AF3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D512B2A-E68E-402F-A1F0-99034C4CF893}" type="pres">
      <dgm:prSet presAssocID="{8494386B-C908-4425-9594-13BFC3F6AF3F}" presName="spaceRect" presStyleCnt="0"/>
      <dgm:spPr/>
    </dgm:pt>
    <dgm:pt modelId="{3C211FA3-8D81-4F6B-B05F-4531E9D3983C}" type="pres">
      <dgm:prSet presAssocID="{8494386B-C908-4425-9594-13BFC3F6AF3F}" presName="textRect" presStyleLbl="revTx" presStyleIdx="2" presStyleCnt="6">
        <dgm:presLayoutVars>
          <dgm:chMax val="1"/>
          <dgm:chPref val="1"/>
        </dgm:presLayoutVars>
      </dgm:prSet>
      <dgm:spPr/>
    </dgm:pt>
    <dgm:pt modelId="{8A93D562-6B3D-4A0D-85AF-181615A81C50}" type="pres">
      <dgm:prSet presAssocID="{FD2912CD-E5A6-4939-BE64-8F4536A15288}" presName="sibTrans" presStyleCnt="0"/>
      <dgm:spPr/>
    </dgm:pt>
    <dgm:pt modelId="{A13D36D5-328F-414C-B31C-AB08DE6A42D6}" type="pres">
      <dgm:prSet presAssocID="{BCA58205-FBFF-48F3-9687-65ADDAACC392}" presName="compNode" presStyleCnt="0"/>
      <dgm:spPr/>
    </dgm:pt>
    <dgm:pt modelId="{B36B2429-6C0D-472E-B998-4B2042424FE0}" type="pres">
      <dgm:prSet presAssocID="{BCA58205-FBFF-48F3-9687-65ADDAACC392}" presName="iconBgRect" presStyleLbl="bgShp" presStyleIdx="3" presStyleCnt="6"/>
      <dgm:spPr/>
    </dgm:pt>
    <dgm:pt modelId="{2EFA8676-492A-4621-9D12-B45C12A00629}" type="pres">
      <dgm:prSet presAssocID="{BCA58205-FBFF-48F3-9687-65ADDAACC39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9E7ABEA-40BA-43D3-8EE1-8515A35EA665}" type="pres">
      <dgm:prSet presAssocID="{BCA58205-FBFF-48F3-9687-65ADDAACC392}" presName="spaceRect" presStyleCnt="0"/>
      <dgm:spPr/>
    </dgm:pt>
    <dgm:pt modelId="{A254C2FA-DD34-48A7-B555-CC3B8684AC13}" type="pres">
      <dgm:prSet presAssocID="{BCA58205-FBFF-48F3-9687-65ADDAACC392}" presName="textRect" presStyleLbl="revTx" presStyleIdx="3" presStyleCnt="6">
        <dgm:presLayoutVars>
          <dgm:chMax val="1"/>
          <dgm:chPref val="1"/>
        </dgm:presLayoutVars>
      </dgm:prSet>
      <dgm:spPr/>
    </dgm:pt>
    <dgm:pt modelId="{00139221-95CB-4B61-8559-1EF2F8932F60}" type="pres">
      <dgm:prSet presAssocID="{992D1BE1-F007-4D58-AE58-ADE05FE5C2F7}" presName="sibTrans" presStyleCnt="0"/>
      <dgm:spPr/>
    </dgm:pt>
    <dgm:pt modelId="{1A0130DD-4463-4FBA-B953-42AA2B702310}" type="pres">
      <dgm:prSet presAssocID="{1F9426EE-5759-4509-92DF-73BB5D7EAC39}" presName="compNode" presStyleCnt="0"/>
      <dgm:spPr/>
    </dgm:pt>
    <dgm:pt modelId="{F9B7FA1D-CFCD-48D0-A7C5-9F591A3911DD}" type="pres">
      <dgm:prSet presAssocID="{1F9426EE-5759-4509-92DF-73BB5D7EAC39}" presName="iconBgRect" presStyleLbl="bgShp" presStyleIdx="4" presStyleCnt="6"/>
      <dgm:spPr/>
    </dgm:pt>
    <dgm:pt modelId="{C0E3E6B1-7813-4B13-A00F-3E8EEF7BFDC2}" type="pres">
      <dgm:prSet presAssocID="{1F9426EE-5759-4509-92DF-73BB5D7EAC3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D7A7126-63A4-4D6F-A034-39FEF7051B49}" type="pres">
      <dgm:prSet presAssocID="{1F9426EE-5759-4509-92DF-73BB5D7EAC39}" presName="spaceRect" presStyleCnt="0"/>
      <dgm:spPr/>
    </dgm:pt>
    <dgm:pt modelId="{AF897FE5-96CF-49BF-99C1-A61EDEF87F5C}" type="pres">
      <dgm:prSet presAssocID="{1F9426EE-5759-4509-92DF-73BB5D7EAC39}" presName="textRect" presStyleLbl="revTx" presStyleIdx="4" presStyleCnt="6">
        <dgm:presLayoutVars>
          <dgm:chMax val="1"/>
          <dgm:chPref val="1"/>
        </dgm:presLayoutVars>
      </dgm:prSet>
      <dgm:spPr/>
    </dgm:pt>
    <dgm:pt modelId="{574C9F13-63EA-4F66-8528-3C38BA61742D}" type="pres">
      <dgm:prSet presAssocID="{35DADC2E-F45D-4D04-946A-8DDC5C317F9B}" presName="sibTrans" presStyleCnt="0"/>
      <dgm:spPr/>
    </dgm:pt>
    <dgm:pt modelId="{DAB2D823-5C2D-4886-8432-47CB96BBA946}" type="pres">
      <dgm:prSet presAssocID="{23443F4F-69C6-4B41-BFE7-D5ACBFECCC8E}" presName="compNode" presStyleCnt="0"/>
      <dgm:spPr/>
    </dgm:pt>
    <dgm:pt modelId="{60C417AF-20BF-4B2D-B0B0-C32AF58691FB}" type="pres">
      <dgm:prSet presAssocID="{23443F4F-69C6-4B41-BFE7-D5ACBFECCC8E}" presName="iconBgRect" presStyleLbl="bgShp" presStyleIdx="5" presStyleCnt="6"/>
      <dgm:spPr/>
    </dgm:pt>
    <dgm:pt modelId="{AE3E8A70-0E0A-482C-BCA3-F468A37B5AFA}" type="pres">
      <dgm:prSet presAssocID="{23443F4F-69C6-4B41-BFE7-D5ACBFECCC8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2CEE573-36BC-45F4-B68B-D8CED5A7B23E}" type="pres">
      <dgm:prSet presAssocID="{23443F4F-69C6-4B41-BFE7-D5ACBFECCC8E}" presName="spaceRect" presStyleCnt="0"/>
      <dgm:spPr/>
    </dgm:pt>
    <dgm:pt modelId="{C5146EAD-49D1-47AE-A1E6-1BCC0066A534}" type="pres">
      <dgm:prSet presAssocID="{23443F4F-69C6-4B41-BFE7-D5ACBFECCC8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7B67007-33E5-4F68-BB21-471CD9EDD351}" type="presOf" srcId="{BCA58205-FBFF-48F3-9687-65ADDAACC392}" destId="{A254C2FA-DD34-48A7-B555-CC3B8684AC13}" srcOrd="0" destOrd="0" presId="urn:microsoft.com/office/officeart/2018/5/layout/IconCircleLabelList"/>
    <dgm:cxn modelId="{4F54330B-7D2F-4821-B8AE-5EBBA5F73BA1}" srcId="{6225CAF7-4430-4BEB-B0C3-6FBFC0D513FA}" destId="{A2F3F60C-7A84-4625-8C58-F2BA6D998234}" srcOrd="1" destOrd="0" parTransId="{43943D20-40FC-421D-B8B3-06389A78FF7F}" sibTransId="{6481EA3C-0DCC-4DC6-9465-B584FD7AD26D}"/>
    <dgm:cxn modelId="{BA7A0E10-30E4-4814-9BDC-116244F98BA5}" type="presOf" srcId="{6225CAF7-4430-4BEB-B0C3-6FBFC0D513FA}" destId="{16469CF7-10C1-4B81-80A0-921C4D86C42C}" srcOrd="0" destOrd="0" presId="urn:microsoft.com/office/officeart/2018/5/layout/IconCircleLabelList"/>
    <dgm:cxn modelId="{CEF40B12-870E-4BFE-B2D5-FCDA464A190F}" srcId="{6225CAF7-4430-4BEB-B0C3-6FBFC0D513FA}" destId="{BCA58205-FBFF-48F3-9687-65ADDAACC392}" srcOrd="3" destOrd="0" parTransId="{E4EDC582-492B-4B4E-846C-1E0068493996}" sibTransId="{992D1BE1-F007-4D58-AE58-ADE05FE5C2F7}"/>
    <dgm:cxn modelId="{9325C21B-0B5D-4471-A6D8-B5CBD311D581}" type="presOf" srcId="{1F9426EE-5759-4509-92DF-73BB5D7EAC39}" destId="{AF897FE5-96CF-49BF-99C1-A61EDEF87F5C}" srcOrd="0" destOrd="0" presId="urn:microsoft.com/office/officeart/2018/5/layout/IconCircleLabelList"/>
    <dgm:cxn modelId="{10EC4521-B4CA-43B6-B33F-031F354B8029}" srcId="{6225CAF7-4430-4BEB-B0C3-6FBFC0D513FA}" destId="{2B71FFEA-E68C-43BE-86B8-2F5E459AF1EB}" srcOrd="0" destOrd="0" parTransId="{3642481F-A48C-4321-A42D-EB091D4FAAC5}" sibTransId="{A99E68A6-1CD6-4C3D-BFAA-5F41608DC7C1}"/>
    <dgm:cxn modelId="{3DB5FC41-667E-4182-B23B-53C54F070006}" type="presOf" srcId="{2B71FFEA-E68C-43BE-86B8-2F5E459AF1EB}" destId="{5471323E-6000-4F1B-A3C5-8F3E5F3FF02E}" srcOrd="0" destOrd="0" presId="urn:microsoft.com/office/officeart/2018/5/layout/IconCircleLabelList"/>
    <dgm:cxn modelId="{D4A0B047-A3E8-4932-9640-02171D270BDA}" type="presOf" srcId="{8494386B-C908-4425-9594-13BFC3F6AF3F}" destId="{3C211FA3-8D81-4F6B-B05F-4531E9D3983C}" srcOrd="0" destOrd="0" presId="urn:microsoft.com/office/officeart/2018/5/layout/IconCircleLabelList"/>
    <dgm:cxn modelId="{099CA96A-D3F0-4578-B1A1-CE9F45347568}" type="presOf" srcId="{23443F4F-69C6-4B41-BFE7-D5ACBFECCC8E}" destId="{C5146EAD-49D1-47AE-A1E6-1BCC0066A534}" srcOrd="0" destOrd="0" presId="urn:microsoft.com/office/officeart/2018/5/layout/IconCircleLabelList"/>
    <dgm:cxn modelId="{25CC166F-5B7D-4EC5-88C0-8BFC8CD534D3}" srcId="{6225CAF7-4430-4BEB-B0C3-6FBFC0D513FA}" destId="{8494386B-C908-4425-9594-13BFC3F6AF3F}" srcOrd="2" destOrd="0" parTransId="{47A88681-A540-4E60-B120-126D56109BE8}" sibTransId="{FD2912CD-E5A6-4939-BE64-8F4536A15288}"/>
    <dgm:cxn modelId="{4EAF168F-0E38-4A0D-98CA-006EA3B16C5E}" srcId="{6225CAF7-4430-4BEB-B0C3-6FBFC0D513FA}" destId="{1F9426EE-5759-4509-92DF-73BB5D7EAC39}" srcOrd="4" destOrd="0" parTransId="{2885E8C4-B74C-4509-A573-5542BB1A4D39}" sibTransId="{35DADC2E-F45D-4D04-946A-8DDC5C317F9B}"/>
    <dgm:cxn modelId="{8118B7C2-EBEB-4064-8368-042B0D026C33}" type="presOf" srcId="{A2F3F60C-7A84-4625-8C58-F2BA6D998234}" destId="{BCB9B216-6878-430A-B5E6-52E3199376CB}" srcOrd="0" destOrd="0" presId="urn:microsoft.com/office/officeart/2018/5/layout/IconCircleLabelList"/>
    <dgm:cxn modelId="{2DA43DF6-780A-42AB-97DE-1E1B2F1153E5}" srcId="{6225CAF7-4430-4BEB-B0C3-6FBFC0D513FA}" destId="{23443F4F-69C6-4B41-BFE7-D5ACBFECCC8E}" srcOrd="5" destOrd="0" parTransId="{70296B62-8F78-4372-825A-4441EBF8D35F}" sibTransId="{599921A6-754A-4F6C-8E88-23368C30F098}"/>
    <dgm:cxn modelId="{A83F3543-308E-48E9-BDCD-75012356397D}" type="presParOf" srcId="{16469CF7-10C1-4B81-80A0-921C4D86C42C}" destId="{98FA0A4D-3958-4247-8427-B01B2D0127A3}" srcOrd="0" destOrd="0" presId="urn:microsoft.com/office/officeart/2018/5/layout/IconCircleLabelList"/>
    <dgm:cxn modelId="{CBF5E8AA-DFC4-49EA-897D-4B081E628A25}" type="presParOf" srcId="{98FA0A4D-3958-4247-8427-B01B2D0127A3}" destId="{1AD1D757-A08F-4A11-871F-3798C77C48EC}" srcOrd="0" destOrd="0" presId="urn:microsoft.com/office/officeart/2018/5/layout/IconCircleLabelList"/>
    <dgm:cxn modelId="{F8E20722-F027-4B2D-8B22-91BC6D6F8433}" type="presParOf" srcId="{98FA0A4D-3958-4247-8427-B01B2D0127A3}" destId="{1C968B0C-FCB1-4439-8A88-09B2B864ADB3}" srcOrd="1" destOrd="0" presId="urn:microsoft.com/office/officeart/2018/5/layout/IconCircleLabelList"/>
    <dgm:cxn modelId="{549E9CAC-F468-464C-A16C-8CCF717E7773}" type="presParOf" srcId="{98FA0A4D-3958-4247-8427-B01B2D0127A3}" destId="{369EAC92-27EA-4448-99D9-1B4614FFA6E9}" srcOrd="2" destOrd="0" presId="urn:microsoft.com/office/officeart/2018/5/layout/IconCircleLabelList"/>
    <dgm:cxn modelId="{8FAA8C92-155B-42AD-B9BB-63B23C718815}" type="presParOf" srcId="{98FA0A4D-3958-4247-8427-B01B2D0127A3}" destId="{5471323E-6000-4F1B-A3C5-8F3E5F3FF02E}" srcOrd="3" destOrd="0" presId="urn:microsoft.com/office/officeart/2018/5/layout/IconCircleLabelList"/>
    <dgm:cxn modelId="{CFB714E7-180D-49B6-A0D7-A9D3A0A971AE}" type="presParOf" srcId="{16469CF7-10C1-4B81-80A0-921C4D86C42C}" destId="{A8AE773B-5E2F-4456-BCD1-BCD3112EF6CF}" srcOrd="1" destOrd="0" presId="urn:microsoft.com/office/officeart/2018/5/layout/IconCircleLabelList"/>
    <dgm:cxn modelId="{F9D1F4D8-3B9E-42EF-B645-60F86355D037}" type="presParOf" srcId="{16469CF7-10C1-4B81-80A0-921C4D86C42C}" destId="{2194B25C-2A74-4149-94EF-2BED2B7EF73E}" srcOrd="2" destOrd="0" presId="urn:microsoft.com/office/officeart/2018/5/layout/IconCircleLabelList"/>
    <dgm:cxn modelId="{F6E1D7BA-CDCB-40A2-B62F-920DB60E8852}" type="presParOf" srcId="{2194B25C-2A74-4149-94EF-2BED2B7EF73E}" destId="{11B416BD-B16C-445D-B7AB-F36AF3891B15}" srcOrd="0" destOrd="0" presId="urn:microsoft.com/office/officeart/2018/5/layout/IconCircleLabelList"/>
    <dgm:cxn modelId="{227F0B9C-66A3-4A3C-BF1C-A9D8F751D367}" type="presParOf" srcId="{2194B25C-2A74-4149-94EF-2BED2B7EF73E}" destId="{3A84E08B-46E4-460E-9F46-4E5FA48463D5}" srcOrd="1" destOrd="0" presId="urn:microsoft.com/office/officeart/2018/5/layout/IconCircleLabelList"/>
    <dgm:cxn modelId="{7CC1BD8A-AD07-4947-8EF4-643E408A03BF}" type="presParOf" srcId="{2194B25C-2A74-4149-94EF-2BED2B7EF73E}" destId="{298FDAA6-E467-40E5-99B0-0B4A884CB2E3}" srcOrd="2" destOrd="0" presId="urn:microsoft.com/office/officeart/2018/5/layout/IconCircleLabelList"/>
    <dgm:cxn modelId="{07838B78-1177-468D-98D3-75A2661E8B9B}" type="presParOf" srcId="{2194B25C-2A74-4149-94EF-2BED2B7EF73E}" destId="{BCB9B216-6878-430A-B5E6-52E3199376CB}" srcOrd="3" destOrd="0" presId="urn:microsoft.com/office/officeart/2018/5/layout/IconCircleLabelList"/>
    <dgm:cxn modelId="{0F134CA7-FC2D-4109-9104-A212B7EEE6D1}" type="presParOf" srcId="{16469CF7-10C1-4B81-80A0-921C4D86C42C}" destId="{D06335BB-AF8D-4406-9341-A002E915B10A}" srcOrd="3" destOrd="0" presId="urn:microsoft.com/office/officeart/2018/5/layout/IconCircleLabelList"/>
    <dgm:cxn modelId="{587B4281-D8DB-4649-B4CF-CA721EA2D894}" type="presParOf" srcId="{16469CF7-10C1-4B81-80A0-921C4D86C42C}" destId="{2C4C07B8-20CA-4CA9-A6B0-B1B8406D34DF}" srcOrd="4" destOrd="0" presId="urn:microsoft.com/office/officeart/2018/5/layout/IconCircleLabelList"/>
    <dgm:cxn modelId="{0287518B-A38C-44A4-9B23-6B0516B346E7}" type="presParOf" srcId="{2C4C07B8-20CA-4CA9-A6B0-B1B8406D34DF}" destId="{C7AEF4B7-7127-47DF-B621-428BDFC4608A}" srcOrd="0" destOrd="0" presId="urn:microsoft.com/office/officeart/2018/5/layout/IconCircleLabelList"/>
    <dgm:cxn modelId="{7B92EE1D-A150-4453-87BD-33BECB24C2AA}" type="presParOf" srcId="{2C4C07B8-20CA-4CA9-A6B0-B1B8406D34DF}" destId="{9796A208-9679-4844-A383-859E190452D5}" srcOrd="1" destOrd="0" presId="urn:microsoft.com/office/officeart/2018/5/layout/IconCircleLabelList"/>
    <dgm:cxn modelId="{8260D5B9-51C4-4708-A5C5-7718B4880159}" type="presParOf" srcId="{2C4C07B8-20CA-4CA9-A6B0-B1B8406D34DF}" destId="{BD512B2A-E68E-402F-A1F0-99034C4CF893}" srcOrd="2" destOrd="0" presId="urn:microsoft.com/office/officeart/2018/5/layout/IconCircleLabelList"/>
    <dgm:cxn modelId="{2830D7DE-948B-4B56-9ED5-ABAA437E91AD}" type="presParOf" srcId="{2C4C07B8-20CA-4CA9-A6B0-B1B8406D34DF}" destId="{3C211FA3-8D81-4F6B-B05F-4531E9D3983C}" srcOrd="3" destOrd="0" presId="urn:microsoft.com/office/officeart/2018/5/layout/IconCircleLabelList"/>
    <dgm:cxn modelId="{A1A98F36-AB5E-4549-8B89-F5344A4046E8}" type="presParOf" srcId="{16469CF7-10C1-4B81-80A0-921C4D86C42C}" destId="{8A93D562-6B3D-4A0D-85AF-181615A81C50}" srcOrd="5" destOrd="0" presId="urn:microsoft.com/office/officeart/2018/5/layout/IconCircleLabelList"/>
    <dgm:cxn modelId="{E4F9BDC8-A13C-46E7-BD66-75DE64E35466}" type="presParOf" srcId="{16469CF7-10C1-4B81-80A0-921C4D86C42C}" destId="{A13D36D5-328F-414C-B31C-AB08DE6A42D6}" srcOrd="6" destOrd="0" presId="urn:microsoft.com/office/officeart/2018/5/layout/IconCircleLabelList"/>
    <dgm:cxn modelId="{9B560B88-6788-44C5-B81E-E61D34006E59}" type="presParOf" srcId="{A13D36D5-328F-414C-B31C-AB08DE6A42D6}" destId="{B36B2429-6C0D-472E-B998-4B2042424FE0}" srcOrd="0" destOrd="0" presId="urn:microsoft.com/office/officeart/2018/5/layout/IconCircleLabelList"/>
    <dgm:cxn modelId="{35B06D7A-E916-4AAC-9823-823FDF816725}" type="presParOf" srcId="{A13D36D5-328F-414C-B31C-AB08DE6A42D6}" destId="{2EFA8676-492A-4621-9D12-B45C12A00629}" srcOrd="1" destOrd="0" presId="urn:microsoft.com/office/officeart/2018/5/layout/IconCircleLabelList"/>
    <dgm:cxn modelId="{9B2C044C-8022-416D-8197-D9C551BF8831}" type="presParOf" srcId="{A13D36D5-328F-414C-B31C-AB08DE6A42D6}" destId="{C9E7ABEA-40BA-43D3-8EE1-8515A35EA665}" srcOrd="2" destOrd="0" presId="urn:microsoft.com/office/officeart/2018/5/layout/IconCircleLabelList"/>
    <dgm:cxn modelId="{5F6098F6-25D9-45B1-BEA6-C460FEEEC3FB}" type="presParOf" srcId="{A13D36D5-328F-414C-B31C-AB08DE6A42D6}" destId="{A254C2FA-DD34-48A7-B555-CC3B8684AC13}" srcOrd="3" destOrd="0" presId="urn:microsoft.com/office/officeart/2018/5/layout/IconCircleLabelList"/>
    <dgm:cxn modelId="{DBF71E9C-C8BF-4215-852D-E2E4EB338B65}" type="presParOf" srcId="{16469CF7-10C1-4B81-80A0-921C4D86C42C}" destId="{00139221-95CB-4B61-8559-1EF2F8932F60}" srcOrd="7" destOrd="0" presId="urn:microsoft.com/office/officeart/2018/5/layout/IconCircleLabelList"/>
    <dgm:cxn modelId="{A674E294-5D84-4397-8118-2EDD0F7590FC}" type="presParOf" srcId="{16469CF7-10C1-4B81-80A0-921C4D86C42C}" destId="{1A0130DD-4463-4FBA-B953-42AA2B702310}" srcOrd="8" destOrd="0" presId="urn:microsoft.com/office/officeart/2018/5/layout/IconCircleLabelList"/>
    <dgm:cxn modelId="{72DC4F58-665D-46A4-AD2C-AB04A64985C5}" type="presParOf" srcId="{1A0130DD-4463-4FBA-B953-42AA2B702310}" destId="{F9B7FA1D-CFCD-48D0-A7C5-9F591A3911DD}" srcOrd="0" destOrd="0" presId="urn:microsoft.com/office/officeart/2018/5/layout/IconCircleLabelList"/>
    <dgm:cxn modelId="{13B9AD2D-7B80-46E1-BED1-B2823B6806F9}" type="presParOf" srcId="{1A0130DD-4463-4FBA-B953-42AA2B702310}" destId="{C0E3E6B1-7813-4B13-A00F-3E8EEF7BFDC2}" srcOrd="1" destOrd="0" presId="urn:microsoft.com/office/officeart/2018/5/layout/IconCircleLabelList"/>
    <dgm:cxn modelId="{985388A2-5B9F-4552-835C-9BEE86B054F7}" type="presParOf" srcId="{1A0130DD-4463-4FBA-B953-42AA2B702310}" destId="{3D7A7126-63A4-4D6F-A034-39FEF7051B49}" srcOrd="2" destOrd="0" presId="urn:microsoft.com/office/officeart/2018/5/layout/IconCircleLabelList"/>
    <dgm:cxn modelId="{CEC34A32-5038-49B9-A6A5-D3FF35C63590}" type="presParOf" srcId="{1A0130DD-4463-4FBA-B953-42AA2B702310}" destId="{AF897FE5-96CF-49BF-99C1-A61EDEF87F5C}" srcOrd="3" destOrd="0" presId="urn:microsoft.com/office/officeart/2018/5/layout/IconCircleLabelList"/>
    <dgm:cxn modelId="{AEB68C1E-71C4-4C69-918E-A192791C1607}" type="presParOf" srcId="{16469CF7-10C1-4B81-80A0-921C4D86C42C}" destId="{574C9F13-63EA-4F66-8528-3C38BA61742D}" srcOrd="9" destOrd="0" presId="urn:microsoft.com/office/officeart/2018/5/layout/IconCircleLabelList"/>
    <dgm:cxn modelId="{44D4167F-F5FC-4D9D-A9BC-AA1EF5B4F426}" type="presParOf" srcId="{16469CF7-10C1-4B81-80A0-921C4D86C42C}" destId="{DAB2D823-5C2D-4886-8432-47CB96BBA946}" srcOrd="10" destOrd="0" presId="urn:microsoft.com/office/officeart/2018/5/layout/IconCircleLabelList"/>
    <dgm:cxn modelId="{719671B1-99D7-450E-B82F-67128E3E19BC}" type="presParOf" srcId="{DAB2D823-5C2D-4886-8432-47CB96BBA946}" destId="{60C417AF-20BF-4B2D-B0B0-C32AF58691FB}" srcOrd="0" destOrd="0" presId="urn:microsoft.com/office/officeart/2018/5/layout/IconCircleLabelList"/>
    <dgm:cxn modelId="{77DE7C0F-218A-476F-88C7-9CF17E99FFC7}" type="presParOf" srcId="{DAB2D823-5C2D-4886-8432-47CB96BBA946}" destId="{AE3E8A70-0E0A-482C-BCA3-F468A37B5AFA}" srcOrd="1" destOrd="0" presId="urn:microsoft.com/office/officeart/2018/5/layout/IconCircleLabelList"/>
    <dgm:cxn modelId="{A3E2A8D5-43E2-440B-BB08-D5E6DF4402D4}" type="presParOf" srcId="{DAB2D823-5C2D-4886-8432-47CB96BBA946}" destId="{B2CEE573-36BC-45F4-B68B-D8CED5A7B23E}" srcOrd="2" destOrd="0" presId="urn:microsoft.com/office/officeart/2018/5/layout/IconCircleLabelList"/>
    <dgm:cxn modelId="{7E7EC82A-72A9-4BBA-BD11-AF1A6E2BFDA0}" type="presParOf" srcId="{DAB2D823-5C2D-4886-8432-47CB96BBA946}" destId="{C5146EAD-49D1-47AE-A1E6-1BCC0066A53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1D757-A08F-4A11-871F-3798C77C48EC}">
      <dsp:nvSpPr>
        <dsp:cNvPr id="0" name=""/>
        <dsp:cNvSpPr/>
      </dsp:nvSpPr>
      <dsp:spPr>
        <a:xfrm>
          <a:off x="592801" y="177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68B0C-FCB1-4439-8A88-09B2B864ADB3}">
      <dsp:nvSpPr>
        <dsp:cNvPr id="0" name=""/>
        <dsp:cNvSpPr/>
      </dsp:nvSpPr>
      <dsp:spPr>
        <a:xfrm>
          <a:off x="826801" y="25171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1323E-6000-4F1B-A3C5-8F3E5F3FF02E}">
      <dsp:nvSpPr>
        <dsp:cNvPr id="0" name=""/>
        <dsp:cNvSpPr/>
      </dsp:nvSpPr>
      <dsp:spPr>
        <a:xfrm>
          <a:off x="241801" y="1457713"/>
          <a:ext cx="180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/>
            <a:t>IPAK Vaxxed vs. Unvaxxed Study</a:t>
          </a:r>
        </a:p>
      </dsp:txBody>
      <dsp:txXfrm>
        <a:off x="241801" y="1457713"/>
        <a:ext cx="1800000" cy="1260000"/>
      </dsp:txXfrm>
    </dsp:sp>
    <dsp:sp modelId="{11B416BD-B16C-445D-B7AB-F36AF3891B15}">
      <dsp:nvSpPr>
        <dsp:cNvPr id="0" name=""/>
        <dsp:cNvSpPr/>
      </dsp:nvSpPr>
      <dsp:spPr>
        <a:xfrm>
          <a:off x="2707801" y="17713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4E08B-46E4-460E-9F46-4E5FA48463D5}">
      <dsp:nvSpPr>
        <dsp:cNvPr id="0" name=""/>
        <dsp:cNvSpPr/>
      </dsp:nvSpPr>
      <dsp:spPr>
        <a:xfrm>
          <a:off x="2941801" y="25171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9B216-6878-430A-B5E6-52E3199376CB}">
      <dsp:nvSpPr>
        <dsp:cNvPr id="0" name=""/>
        <dsp:cNvSpPr/>
      </dsp:nvSpPr>
      <dsp:spPr>
        <a:xfrm>
          <a:off x="2356801" y="1457713"/>
          <a:ext cx="180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/>
            <a:t>Analysis of Health Outcomes in &gt;3300 children born into Dr. Paul’s Practice</a:t>
          </a:r>
        </a:p>
      </dsp:txBody>
      <dsp:txXfrm>
        <a:off x="2356801" y="1457713"/>
        <a:ext cx="1800000" cy="1260000"/>
      </dsp:txXfrm>
    </dsp:sp>
    <dsp:sp modelId="{C7AEF4B7-7127-47DF-B621-428BDFC4608A}">
      <dsp:nvSpPr>
        <dsp:cNvPr id="0" name=""/>
        <dsp:cNvSpPr/>
      </dsp:nvSpPr>
      <dsp:spPr>
        <a:xfrm>
          <a:off x="4822802" y="17713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6A208-9679-4844-A383-859E190452D5}">
      <dsp:nvSpPr>
        <dsp:cNvPr id="0" name=""/>
        <dsp:cNvSpPr/>
      </dsp:nvSpPr>
      <dsp:spPr>
        <a:xfrm>
          <a:off x="5056802" y="25171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11FA3-8D81-4F6B-B05F-4531E9D3983C}">
      <dsp:nvSpPr>
        <dsp:cNvPr id="0" name=""/>
        <dsp:cNvSpPr/>
      </dsp:nvSpPr>
      <dsp:spPr>
        <a:xfrm>
          <a:off x="4471802" y="1457713"/>
          <a:ext cx="180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/>
            <a:t>681 Unvaccinated, 2647 Variably Vaccinated (VFP)</a:t>
          </a:r>
        </a:p>
      </dsp:txBody>
      <dsp:txXfrm>
        <a:off x="4471802" y="1457713"/>
        <a:ext cx="1800000" cy="1260000"/>
      </dsp:txXfrm>
    </dsp:sp>
    <dsp:sp modelId="{B36B2429-6C0D-472E-B998-4B2042424FE0}">
      <dsp:nvSpPr>
        <dsp:cNvPr id="0" name=""/>
        <dsp:cNvSpPr/>
      </dsp:nvSpPr>
      <dsp:spPr>
        <a:xfrm>
          <a:off x="592801" y="3167713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A8676-492A-4621-9D12-B45C12A00629}">
      <dsp:nvSpPr>
        <dsp:cNvPr id="0" name=""/>
        <dsp:cNvSpPr/>
      </dsp:nvSpPr>
      <dsp:spPr>
        <a:xfrm>
          <a:off x="826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4C2FA-DD34-48A7-B555-CC3B8684AC13}">
      <dsp:nvSpPr>
        <dsp:cNvPr id="0" name=""/>
        <dsp:cNvSpPr/>
      </dsp:nvSpPr>
      <dsp:spPr>
        <a:xfrm>
          <a:off x="241801" y="4607713"/>
          <a:ext cx="180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/>
            <a:t>IRB Approved </a:t>
          </a:r>
        </a:p>
      </dsp:txBody>
      <dsp:txXfrm>
        <a:off x="241801" y="4607713"/>
        <a:ext cx="1800000" cy="1260000"/>
      </dsp:txXfrm>
    </dsp:sp>
    <dsp:sp modelId="{F9B7FA1D-CFCD-48D0-A7C5-9F591A3911DD}">
      <dsp:nvSpPr>
        <dsp:cNvPr id="0" name=""/>
        <dsp:cNvSpPr/>
      </dsp:nvSpPr>
      <dsp:spPr>
        <a:xfrm>
          <a:off x="2707801" y="3167713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3E6B1-7813-4B13-A00F-3E8EEF7BFDC2}">
      <dsp:nvSpPr>
        <dsp:cNvPr id="0" name=""/>
        <dsp:cNvSpPr/>
      </dsp:nvSpPr>
      <dsp:spPr>
        <a:xfrm>
          <a:off x="2941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97FE5-96CF-49BF-99C1-A61EDEF87F5C}">
      <dsp:nvSpPr>
        <dsp:cNvPr id="0" name=""/>
        <dsp:cNvSpPr/>
      </dsp:nvSpPr>
      <dsp:spPr>
        <a:xfrm>
          <a:off x="2356801" y="4607713"/>
          <a:ext cx="180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/>
            <a:t>Phase 1 is </a:t>
          </a:r>
          <a:r>
            <a:rPr lang="en-US" sz="1600" b="1" i="1" kern="1200"/>
            <a:t>complete, under review</a:t>
          </a:r>
          <a:endParaRPr lang="en-US" sz="1600" b="1" kern="1200"/>
        </a:p>
      </dsp:txBody>
      <dsp:txXfrm>
        <a:off x="2356801" y="4607713"/>
        <a:ext cx="1800000" cy="1260000"/>
      </dsp:txXfrm>
    </dsp:sp>
    <dsp:sp modelId="{60C417AF-20BF-4B2D-B0B0-C32AF58691FB}">
      <dsp:nvSpPr>
        <dsp:cNvPr id="0" name=""/>
        <dsp:cNvSpPr/>
      </dsp:nvSpPr>
      <dsp:spPr>
        <a:xfrm>
          <a:off x="4822802" y="31677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E8A70-0E0A-482C-BCA3-F468A37B5AFA}">
      <dsp:nvSpPr>
        <dsp:cNvPr id="0" name=""/>
        <dsp:cNvSpPr/>
      </dsp:nvSpPr>
      <dsp:spPr>
        <a:xfrm>
          <a:off x="50568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46EAD-49D1-47AE-A1E6-1BCC0066A534}">
      <dsp:nvSpPr>
        <dsp:cNvPr id="0" name=""/>
        <dsp:cNvSpPr/>
      </dsp:nvSpPr>
      <dsp:spPr>
        <a:xfrm>
          <a:off x="4471802" y="4607713"/>
          <a:ext cx="180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/>
            <a:t>Results include Health Outcomes risk from ACV’s cf. All Vaccines (% liability)</a:t>
          </a:r>
        </a:p>
      </dsp:txBody>
      <dsp:txXfrm>
        <a:off x="4471802" y="4607713"/>
        <a:ext cx="1800000" cy="12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1479-95CA-460C-9F81-FB46A0786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6BCEE-DF7A-49C1-BEEE-D3F57CA6D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FDA85-442D-472E-88C4-9D39C6D2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B6220-BAF5-4B40-859E-CC912245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6B8A3-567E-4F51-856F-3C690776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6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9429-827D-47B2-B1D5-CC526766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B933F-334B-45FC-AABF-2308E75FE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B977C-DF39-4FEE-805B-909DAAE2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E656D-6F40-403C-8EEE-3420AF2C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77C3A-1632-4A12-842A-B9994398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ED7E7-33C1-489E-975F-BB1ABB8AE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E872E-ACEC-4B75-8B55-62BD4C3E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3BA1F-8FF7-45C8-A9F6-605A521E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A0DFC-1E08-40A6-9919-544C098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6B8A1-75C4-487F-9CD7-B04EED2A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155F-00DA-4A7E-AD32-B0C391FF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DFBA-42E6-487E-9D0B-CB403FC5A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9FC1C-E826-4BED-8D90-D1355303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3FB2B-0089-43D6-A108-FDB2A8F8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C3E9C-DE6C-4279-A87A-A3B22868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8934-495F-47C7-838B-DA73E497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D6B3D-92D6-480A-90BA-F8C75801B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17C13-B4AA-4BC9-B15C-66C06135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AA378-3A5E-4322-8A14-D4C8F5AC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CE3F-8794-421D-AC5E-69700597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6959-F071-4E48-BFF0-B6C30B83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BB92D-9062-4B51-BC09-EF596CAD3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894C2-96AD-4A30-AD8D-3C511BDD9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E5618-E197-425D-9D87-E44F7DDA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D2F31-2503-4C27-868A-E6B8AE6B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AD6FC-A0A6-48BE-9BEC-D3E33023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D86D-95B0-4C96-BEDA-9FACBA4A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EA555-AF61-4B97-8F2D-5C560EA4C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68126-F8D3-41B2-AB8F-DBD0C8336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C1EE-7D85-4058-8FE8-F8E94936B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6B477-0F95-4BEA-B4D6-766354945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4AE2A-7A91-4B29-8047-5D44859B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1C987-6B01-4B26-BCF4-2BCB40D2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1D832-02E4-46F9-B6FD-4100B0C8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B91B-92DE-4AEB-85E9-87C8BD07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F1FCFA-5D6E-4436-906D-21376F9D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D540C-303E-44E4-83B7-E7600C3F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15F1D-C23D-4AEF-A5E9-5B2871BB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2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CD4D3-626F-4B9B-9585-344A8CB3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3F3D2-6B68-4E71-832E-6C7CAA25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5AC52-6AF7-4299-A6B1-C65613E0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0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858D-2A77-421D-8A60-2CB52395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F691D-3DBB-4EF7-ABA6-83BD7838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08FD9-B236-4F45-ABA7-927147C59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6A2B-8448-4FB6-A3C3-E62476C0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E8670-9A28-490F-87D0-F6630917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46A5D-CC7F-4460-B81C-FFFA1244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6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1A6C-4889-4340-ADFE-85E16DDE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5085F-2D31-4BA1-95B9-8761B9850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30382-7A86-4E6A-8FFF-E625B1B70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5D399-43FA-4874-985E-33BC7A6A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75E92-8CE5-429D-AD55-4B484BD0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69242-17AC-497D-950D-71FBE642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07CFE-A50D-4E47-9AFB-5DBF83A0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97C4E-5BA2-4C91-8AE5-23E456C8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0CCA9-FEB3-4371-8A2C-AB5457102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C287-025C-4696-8BC0-031018151F6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974A-DB6A-48FC-95B2-2DD209492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F74C5-780A-47CA-AB1A-2225C348C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1987-579F-4E94-A9CC-8BBBD77F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6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2C783-1D51-4203-9E82-7BC7C5F74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704850"/>
            <a:ext cx="3785616" cy="29781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Pediatric Dosing of Aluminum in Vaccines: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Comparisons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 Schedules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5B29A-9512-4C6C-A95E-3DA81BCF0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8850" y="704850"/>
            <a:ext cx="5314950" cy="5251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100" dirty="0">
                <a:solidFill>
                  <a:schemeClr val="bg1"/>
                </a:solidFill>
              </a:rPr>
              <a:t>James Lyons-Weiler, PhD</a:t>
            </a:r>
          </a:p>
          <a:p>
            <a:pPr algn="l"/>
            <a:r>
              <a:rPr lang="en-US" sz="2100" i="1" dirty="0">
                <a:solidFill>
                  <a:schemeClr val="bg1"/>
                </a:solidFill>
              </a:rPr>
              <a:t>The Institute for Pure and Applied Knowledge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  <a:p>
            <a:pPr algn="l"/>
            <a:r>
              <a:rPr lang="en-US" sz="2100" dirty="0">
                <a:solidFill>
                  <a:schemeClr val="bg1"/>
                </a:solidFill>
              </a:rPr>
              <a:t>Collaborators: R. Richardson, G. McFarland, E. Lajoie  &amp; P. Thomas</a:t>
            </a:r>
          </a:p>
          <a:p>
            <a:pPr algn="l"/>
            <a:endParaRPr lang="en-US" sz="2100" dirty="0">
              <a:solidFill>
                <a:schemeClr val="bg1"/>
              </a:solidFill>
            </a:endParaRPr>
          </a:p>
          <a:p>
            <a:pPr algn="l"/>
            <a:r>
              <a:rPr lang="en-US" sz="2100" dirty="0">
                <a:solidFill>
                  <a:schemeClr val="bg1"/>
                </a:solidFill>
              </a:rPr>
              <a:t>1/5/2020</a:t>
            </a:r>
          </a:p>
          <a:p>
            <a:pPr algn="l"/>
            <a:r>
              <a:rPr lang="en-US" sz="2100" dirty="0">
                <a:solidFill>
                  <a:schemeClr val="bg1"/>
                </a:solidFill>
              </a:rPr>
              <a:t>at the</a:t>
            </a:r>
          </a:p>
          <a:p>
            <a:pPr algn="l"/>
            <a:r>
              <a:rPr lang="en-US" sz="2100" b="1" dirty="0">
                <a:solidFill>
                  <a:schemeClr val="bg1"/>
                </a:solidFill>
              </a:rPr>
              <a:t>University of California Los Angeles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1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43ACD1-66CC-4969-A978-675E92417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20" y="5492934"/>
            <a:ext cx="2383790" cy="5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64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77FF0DD1-19E8-47F1-8420-4412F52B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654"/>
            <a:ext cx="12192000" cy="76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F0F83-96F1-4C82-914C-CD5DB001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DCC99-7822-475F-86AD-B3094C65B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A2FB9530-401D-4892-815C-62B596C2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7638"/>
            <a:ext cx="104394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C37C76-0338-4192-AFC1-1C3D882AB951}"/>
              </a:ext>
            </a:extLst>
          </p:cNvPr>
          <p:cNvSpPr/>
          <p:nvPr/>
        </p:nvSpPr>
        <p:spPr>
          <a:xfrm>
            <a:off x="1879600" y="2885440"/>
            <a:ext cx="2631440" cy="15138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51E6E-B98D-4C08-BF8F-04B7776BA48A}"/>
              </a:ext>
            </a:extLst>
          </p:cNvPr>
          <p:cNvSpPr txBox="1"/>
          <p:nvPr/>
        </p:nvSpPr>
        <p:spPr>
          <a:xfrm>
            <a:off x="962526" y="2453628"/>
            <a:ext cx="271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Genetic risk animal models</a:t>
            </a:r>
          </a:p>
        </p:txBody>
      </p:sp>
      <p:pic>
        <p:nvPicPr>
          <p:cNvPr id="8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1E30A8-DF60-423E-9308-385F82E77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65" y="6288154"/>
            <a:ext cx="2383790" cy="5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3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278B6-2F6D-47BF-B4E8-B47C7869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Clark’s Rule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BD3F0-8BB7-4D36-961D-0729E64085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963" r="39296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7D6AD-C334-4112-9B98-1D58CF6ED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FDA Adult Limit 850 mcg </a:t>
            </a:r>
            <a:r>
              <a:rPr lang="en-US" sz="4400" i="1" dirty="0">
                <a:solidFill>
                  <a:srgbClr val="000000"/>
                </a:solidFill>
              </a:rPr>
              <a:t>per dose</a:t>
            </a:r>
          </a:p>
          <a:p>
            <a:r>
              <a:rPr lang="en-US" sz="4400" dirty="0">
                <a:solidFill>
                  <a:srgbClr val="000000"/>
                </a:solidFill>
              </a:rPr>
              <a:t>FDA Pediatric Limit: ????????????</a:t>
            </a:r>
          </a:p>
        </p:txBody>
      </p:sp>
    </p:spTree>
    <p:extLst>
      <p:ext uri="{BB962C8B-B14F-4D97-AF65-F5344CB8AC3E}">
        <p14:creationId xmlns:p14="http://schemas.microsoft.com/office/powerpoint/2010/main" val="172285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9B0A-58AC-44CB-8783-6964F7A7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Mitkus et al. – The FDA’s Paper on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5A31D-3DD6-4CDC-B135-AE783D48E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Used a model by Priest et al .which is based on human clearance of citrated aluminum forms (form in vaccines are not citrated) </a:t>
            </a:r>
          </a:p>
          <a:p>
            <a:r>
              <a:rPr lang="en-US" dirty="0"/>
              <a:t>Data for the models in two studies were from 1 and 6 males (adults)</a:t>
            </a:r>
          </a:p>
          <a:p>
            <a:r>
              <a:rPr lang="en-US" dirty="0"/>
              <a:t>Mitkus adjusted the model using data from </a:t>
            </a:r>
            <a:r>
              <a:rPr lang="en-US" i="1" dirty="0"/>
              <a:t>creatine </a:t>
            </a:r>
            <a:r>
              <a:rPr lang="en-US" dirty="0"/>
              <a:t>in infants</a:t>
            </a:r>
          </a:p>
          <a:p>
            <a:r>
              <a:rPr lang="en-US" dirty="0"/>
              <a:t>MRL was derived from ATSDR oral limits</a:t>
            </a:r>
          </a:p>
          <a:p>
            <a:r>
              <a:rPr lang="en-US" dirty="0"/>
              <a:t>ATSDR had picked 1 study and misrepresented the findings of Golub et al. [Next Slide]</a:t>
            </a:r>
          </a:p>
          <a:p>
            <a:endParaRPr lang="en-US" dirty="0"/>
          </a:p>
          <a:p>
            <a:r>
              <a:rPr lang="en-US" dirty="0"/>
              <a:t>In P/K, the focus tends to be on plasma/serum clearance</a:t>
            </a:r>
          </a:p>
          <a:p>
            <a:r>
              <a:rPr lang="en-US" dirty="0"/>
              <a:t>Mitkus assumes excretion via the kidney is similar to creatine (aluminum damages animal tissue) </a:t>
            </a:r>
            <a:r>
              <a:rPr lang="en-US" b="1" dirty="0"/>
              <a:t>[Incorrect]</a:t>
            </a:r>
          </a:p>
          <a:p>
            <a:r>
              <a:rPr lang="en-US" dirty="0"/>
              <a:t>Our concern is the accumulation (body burden) originally realized in the first Priest et al. study </a:t>
            </a:r>
            <a:r>
              <a:rPr lang="en-US" b="1" dirty="0"/>
              <a:t>[because aluminum has known toxic effects in human tissue]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FBA0E-DCA6-403C-9713-9A546F91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Provenance of PTWI</a:t>
            </a:r>
            <a:br>
              <a:rPr lang="en-US" sz="4000" dirty="0"/>
            </a:br>
            <a:r>
              <a:rPr lang="en-US" sz="4000" dirty="0"/>
              <a:t>Limit ERROR</a:t>
            </a:r>
            <a:br>
              <a:rPr lang="en-US" sz="4000" dirty="0"/>
            </a:br>
            <a:r>
              <a:rPr lang="en-US" sz="4000" dirty="0"/>
              <a:t>found by</a:t>
            </a:r>
            <a:br>
              <a:rPr lang="en-US" sz="4000" dirty="0"/>
            </a:br>
            <a:r>
              <a:rPr lang="en-US" sz="4000" dirty="0"/>
              <a:t>Lyons-Weiler &amp; Ricketson (2018)</a:t>
            </a: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2BFD57-691F-4217-BDE5-347921CEA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01" r="7284"/>
          <a:stretch/>
        </p:blipFill>
        <p:spPr>
          <a:xfrm>
            <a:off x="921910" y="465243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382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99471"/>
          </a:xfrm>
        </p:spPr>
        <p:txBody>
          <a:bodyPr/>
          <a:lstStyle/>
          <a:p>
            <a:pPr algn="ctr"/>
            <a:r>
              <a:rPr lang="en-US" b="1" dirty="0"/>
              <a:t>Disagreement Between Two Committees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29966"/>
            <a:ext cx="5157787" cy="778213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/>
              <a:t>JEFCA</a:t>
            </a:r>
          </a:p>
          <a:p>
            <a:r>
              <a:rPr lang="en-US" dirty="0"/>
              <a:t>Joint FAO/WHO Expert Committee on Food Additives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1989. Provisional Tolerable Weekly Intake (PTWI) established at 1 mg/kg all dietary sources and additives. Mean highest daily intake US children 0.5 mg Al/kg per day</a:t>
            </a:r>
            <a:r>
              <a:rPr lang="en-US" sz="2400" baseline="30000" dirty="0"/>
              <a:t>1</a:t>
            </a:r>
          </a:p>
          <a:p>
            <a:r>
              <a:rPr lang="en-US" sz="2400" dirty="0"/>
              <a:t>2011. Previous PTWI of 1 mg Al/kg withdrawn. Revised PTWI to </a:t>
            </a:r>
            <a:r>
              <a:rPr lang="en-US" sz="2400" b="1" dirty="0"/>
              <a:t>2 mg/kg </a:t>
            </a:r>
            <a:r>
              <a:rPr lang="en-US" sz="2400" dirty="0"/>
              <a:t>(adults)</a:t>
            </a:r>
            <a:r>
              <a:rPr lang="en-US" sz="2400" baseline="30000" dirty="0"/>
              <a:t>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46698"/>
            <a:ext cx="5183188" cy="958377"/>
          </a:xfrm>
        </p:spPr>
        <p:txBody>
          <a:bodyPr anchor="ctr">
            <a:normAutofit fontScale="55000" lnSpcReduction="20000"/>
          </a:bodyPr>
          <a:lstStyle/>
          <a:p>
            <a:endParaRPr lang="en-US" dirty="0"/>
          </a:p>
          <a:p>
            <a:r>
              <a:rPr lang="en-US" sz="4400" dirty="0"/>
              <a:t>ATSDR</a:t>
            </a:r>
            <a:endParaRPr lang="en-US" dirty="0"/>
          </a:p>
          <a:p>
            <a:r>
              <a:rPr lang="en-US" dirty="0"/>
              <a:t>Agency for Toxic Substances Disease Registry</a:t>
            </a:r>
            <a:endParaRPr lang="mr-IN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2008 (</a:t>
            </a:r>
            <a:r>
              <a:rPr lang="mr-IN" sz="2400" dirty="0"/>
              <a:t>CAS ID #: 7429-90-5</a:t>
            </a:r>
            <a:r>
              <a:rPr lang="en-US" sz="2400" dirty="0"/>
              <a:t>)</a:t>
            </a:r>
            <a:r>
              <a:rPr lang="en-US" sz="2400" baseline="30000" dirty="0"/>
              <a:t>3</a:t>
            </a:r>
          </a:p>
          <a:p>
            <a:r>
              <a:rPr lang="en-US" sz="2400" dirty="0"/>
              <a:t>Daily dietary intake of Al 2 mg/kg-day in adults</a:t>
            </a:r>
          </a:p>
          <a:p>
            <a:r>
              <a:rPr lang="en-US" sz="2400" dirty="0"/>
              <a:t>Minimal Risk Level (MRL) 1 mg/kg-day (adults) same as No Observed Adverse Effect Level (NOAEL)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24" y="6034717"/>
            <a:ext cx="12036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Evaluation of certain food additives and contaminants [Thirty-third report of the Joint FAO/WHO Expert Committee on Food Additives). WHO Technical Report Series, No. 776, 1989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 Evaluation of certain food additives and contaminants (Seventy fourth report of the Joint FAO/WHO Expert Committee on Food Additives) WHO Technical Report Series, JECFA/74/SC, 2011 </a:t>
            </a:r>
          </a:p>
          <a:p>
            <a:r>
              <a:rPr lang="en-US" sz="1200" baseline="30000" dirty="0"/>
              <a:t>3</a:t>
            </a:r>
            <a:r>
              <a:rPr lang="en-US" sz="1200" dirty="0"/>
              <a:t>Agency for Toxic Substances and Disease Registry (ATSDR)</a:t>
            </a:r>
            <a:r>
              <a:rPr lang="mr-IN" sz="1200" dirty="0"/>
              <a:t> CAS ID #: 7429-90-5</a:t>
            </a:r>
          </a:p>
          <a:p>
            <a:endParaRPr lang="en-US" sz="1200" dirty="0"/>
          </a:p>
        </p:txBody>
      </p:sp>
      <p:pic>
        <p:nvPicPr>
          <p:cNvPr id="9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1B8830-55D5-4D6F-A430-09E629199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053" y="5177974"/>
            <a:ext cx="2383790" cy="5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0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did 1 mg Al/kg week become 1 mg/kg –day and 850 mcg </a:t>
            </a:r>
            <a:r>
              <a:rPr lang="en-US" i="1" dirty="0"/>
              <a:t>per dose regardless of body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1981-CFR amended to include 1250 </a:t>
            </a:r>
            <a:r>
              <a:rPr lang="en-US" sz="1800" dirty="0">
                <a:latin typeface="Symbol" panose="05050102010706020507" pitchFamily="18" charset="2"/>
              </a:rPr>
              <a:t>m</a:t>
            </a:r>
            <a:r>
              <a:rPr lang="en-US" sz="1800" dirty="0"/>
              <a:t>g/dose</a:t>
            </a:r>
          </a:p>
          <a:p>
            <a:r>
              <a:rPr lang="en-US" sz="1800" dirty="0"/>
              <a:t>1996-2007 PTWI estimated at 1 mg/kg/</a:t>
            </a:r>
            <a:r>
              <a:rPr lang="en-US" sz="1800" u="sng" dirty="0"/>
              <a:t>week</a:t>
            </a:r>
            <a:r>
              <a:rPr lang="en-US" sz="1800" dirty="0"/>
              <a:t>; 0.5 mg/kg-day US child &gt; 2 years of age (WHO Evaluation and Certain Food Additives and Contaminants. Section 4.1 Aluminum, 1996-2007)</a:t>
            </a:r>
          </a:p>
          <a:p>
            <a:r>
              <a:rPr lang="en-US" sz="1800" dirty="0"/>
              <a:t>1996 </a:t>
            </a:r>
            <a:r>
              <a:rPr lang="en-US" sz="1800" b="1" dirty="0"/>
              <a:t>Committee on Nutrition </a:t>
            </a:r>
            <a:r>
              <a:rPr lang="en-US" sz="1800" dirty="0"/>
              <a:t>Aluminum Neurotoxicity in Infants and Children (J Pediatrics),</a:t>
            </a:r>
          </a:p>
          <a:p>
            <a:pPr marL="0" indent="0">
              <a:buNone/>
            </a:pPr>
            <a:r>
              <a:rPr lang="en-US" sz="1800" dirty="0"/>
              <a:t>              1 mg/kg-day (in error as to PT</a:t>
            </a:r>
            <a:r>
              <a:rPr lang="en-US" sz="1800" u="sng" dirty="0"/>
              <a:t>W</a:t>
            </a:r>
            <a:r>
              <a:rPr lang="en-US" sz="1800" dirty="0"/>
              <a:t>I- “provisional tolerable intake”)</a:t>
            </a:r>
          </a:p>
          <a:p>
            <a:r>
              <a:rPr lang="en-US" sz="1800" dirty="0"/>
              <a:t>2001 </a:t>
            </a:r>
            <a:r>
              <a:rPr lang="en-US" sz="1800" b="1" dirty="0"/>
              <a:t>0.85 </a:t>
            </a:r>
            <a:r>
              <a:rPr lang="en-US" sz="1800" b="1" u="sng" dirty="0"/>
              <a:t>mg "selected empirically from data because it enhance the antigenicity and effectiveness of the vaccine" </a:t>
            </a:r>
            <a:r>
              <a:rPr lang="en-US" sz="1800" dirty="0"/>
              <a:t>(Baylor et al 2001)</a:t>
            </a:r>
          </a:p>
          <a:p>
            <a:r>
              <a:rPr lang="en-US" sz="1800" dirty="0"/>
              <a:t>2001-2008 ATSDR set MRL/NOAEL  to 1 mg/kg-</a:t>
            </a:r>
            <a:r>
              <a:rPr lang="en-US" sz="1800" b="1" u="sng" dirty="0"/>
              <a:t>day</a:t>
            </a:r>
            <a:r>
              <a:rPr lang="en-US" sz="1800" dirty="0"/>
              <a:t> from all sources based on Golub 26 mg/kg-day NOAEL (ATSDR references Baylor et al  (2001), </a:t>
            </a:r>
          </a:p>
          <a:p>
            <a:r>
              <a:rPr lang="en-US" sz="1800" dirty="0"/>
              <a:t>2001 MRL/NOAEL 2 mg/kg-day in adult humans from dietary sources (Golub et al 2001 (62 mg/kg-day, Keith et al)</a:t>
            </a:r>
          </a:p>
          <a:p>
            <a:r>
              <a:rPr lang="en-US" sz="1800" dirty="0"/>
              <a:t>2011 MRL=1 mg/kg </a:t>
            </a:r>
            <a:r>
              <a:rPr lang="en-US" sz="1800" dirty="0" err="1"/>
              <a:t>bw</a:t>
            </a:r>
            <a:r>
              <a:rPr lang="en-US" sz="1800" dirty="0"/>
              <a:t>/</a:t>
            </a:r>
            <a:r>
              <a:rPr lang="en-US" sz="1800" b="1" dirty="0"/>
              <a:t>day</a:t>
            </a:r>
            <a:r>
              <a:rPr lang="en-US" sz="1800" dirty="0"/>
              <a:t> (ATSDR, 2008), </a:t>
            </a:r>
            <a:r>
              <a:rPr lang="en-US" sz="1800" dirty="0" err="1"/>
              <a:t>Mitkus</a:t>
            </a:r>
            <a:r>
              <a:rPr lang="en-US" sz="1800" dirty="0"/>
              <a:t> (2011)</a:t>
            </a:r>
          </a:p>
          <a:p>
            <a:r>
              <a:rPr lang="en-US" sz="1800" dirty="0"/>
              <a:t>2017: CFR is 850 </a:t>
            </a:r>
            <a:r>
              <a:rPr lang="en-US" sz="1800" dirty="0">
                <a:latin typeface="Symbol" panose="05050102010706020507" pitchFamily="18" charset="2"/>
              </a:rPr>
              <a:t>m</a:t>
            </a:r>
            <a:r>
              <a:rPr lang="en-US" sz="1800" dirty="0"/>
              <a:t>g/DOSE.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5F3E43-B077-4CCF-A761-3E23E48C8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20" y="5503094"/>
            <a:ext cx="2383790" cy="5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1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3B68-521E-431F-B886-FDF6471A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08559-0CEB-46C3-81D1-29431E528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2F7737F-0600-4F19-9CD3-081895358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42888"/>
            <a:ext cx="1194435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1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ezpieczny poziom glinu opiera się na przestarzałych ...">
            <a:extLst>
              <a:ext uri="{FF2B5EF4-FFF2-40B4-BE49-F238E27FC236}">
                <a16:creationId xmlns:a16="http://schemas.microsoft.com/office/drawing/2014/main" id="{90737692-E8A8-4146-B6AF-3CFEB8991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11"/>
          <a:stretch/>
        </p:blipFill>
        <p:spPr bwMode="auto">
          <a:xfrm>
            <a:off x="806234" y="643467"/>
            <a:ext cx="105795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88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FD59-C660-4C57-9372-72E8F1B9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Mitkus’ Three-Compartment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F3977-D5C2-49AA-AFD4-AAAEBE4F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03" y="1353130"/>
            <a:ext cx="8863689" cy="5296328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0E1A0B04-DC92-4DDE-B65A-533DC2D28DCA}"/>
              </a:ext>
            </a:extLst>
          </p:cNvPr>
          <p:cNvSpPr/>
          <p:nvPr/>
        </p:nvSpPr>
        <p:spPr>
          <a:xfrm>
            <a:off x="1660219" y="1027906"/>
            <a:ext cx="8402855" cy="54293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6722-4C24-4AB9-A80D-2146FA20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Flarend Rabbit Study (N=6)</a:t>
            </a:r>
          </a:p>
        </p:txBody>
      </p:sp>
      <p:pic>
        <p:nvPicPr>
          <p:cNvPr id="1026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FB8BD957-E99A-4A7E-997C-253F5A39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566" y="2589086"/>
            <a:ext cx="5032836" cy="27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90BCF-505C-48FC-9098-222DA10F1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Injected radioactive ALPO4 and ALOH3 into rabbits</a:t>
            </a:r>
          </a:p>
          <a:p>
            <a:r>
              <a:rPr lang="en-US" sz="2400" dirty="0"/>
              <a:t>Only 5.6% of the ALOH3 had been cleared from the body after </a:t>
            </a:r>
            <a:r>
              <a:rPr lang="en-US" sz="2400" i="1" dirty="0"/>
              <a:t>28 days </a:t>
            </a:r>
            <a:r>
              <a:rPr lang="en-US" sz="2400" dirty="0"/>
              <a:t>(22 days </a:t>
            </a:r>
            <a:r>
              <a:rPr lang="en-US" sz="2400" dirty="0" err="1"/>
              <a:t>fors</a:t>
            </a:r>
            <a:r>
              <a:rPr lang="en-US" sz="2400" dirty="0"/>
              <a:t> ALPO4)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399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71F8-DEAE-451F-8CD1-9A81E9C9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4501647"/>
            <a:ext cx="3648456" cy="1719072"/>
          </a:xfrm>
        </p:spPr>
        <p:txBody>
          <a:bodyPr>
            <a:normAutofit/>
          </a:bodyPr>
          <a:lstStyle/>
          <a:p>
            <a:r>
              <a:rPr lang="en-US" sz="3200" dirty="0"/>
              <a:t>Blinded peer-review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610C5-C884-4A96-98D8-281F2AFA9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49" y="325567"/>
            <a:ext cx="4859000" cy="3923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B016C3-A158-4BB1-9866-1C3213A3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47" y="325566"/>
            <a:ext cx="4919928" cy="3923643"/>
          </a:xfrm>
          <a:prstGeom prst="rect">
            <a:avLst/>
          </a:prstGeom>
        </p:spPr>
      </p:pic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26195C-4D7F-4E50-9190-AD87D8799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77640"/>
            <a:ext cx="4588510" cy="107244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1BA0FE-C942-4421-9ABF-95463D4F97AF}"/>
              </a:ext>
            </a:extLst>
          </p:cNvPr>
          <p:cNvSpPr txBox="1"/>
          <p:nvPr/>
        </p:nvSpPr>
        <p:spPr>
          <a:xfrm>
            <a:off x="479854" y="3255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C372B-0B79-467D-97EF-FB823F29C216}"/>
              </a:ext>
            </a:extLst>
          </p:cNvPr>
          <p:cNvSpPr txBox="1"/>
          <p:nvPr/>
        </p:nvSpPr>
        <p:spPr>
          <a:xfrm>
            <a:off x="11385774" y="5184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459546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E7E6-6945-4FD8-BEE4-5E2105E4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Flarend found low clearance rate from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17FD3-BD2F-45D7-AB29-7567562D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“The aluminum concentration [in blood] produced by AH [Al hydroxide] adjuvant at 1 hour was similar to the concentrations found from 2 to 28 days.”</a:t>
            </a:r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4000" i="1" dirty="0"/>
              <a:t>Clearly something is different between rabbits and humans?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5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6F82-8604-456E-AD08-DEEDA7023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Movsas</a:t>
            </a:r>
            <a:r>
              <a:rPr lang="en-US" dirty="0"/>
              <a:t> Infant Study (N=15)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530309-A80C-4B80-9913-703B97096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Found aluminum serum levels rose 1% immediately after vaccination.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“We were reassured to find no significant postvaccine rise in serum aluminum level after vaccination of preterm infants with vaccines containing a total of 1200 μg of aluminum.“ (JAMA Pediatrics, Letter)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				</a:t>
            </a:r>
            <a:r>
              <a:rPr lang="en-US" sz="80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85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4B1-0660-4003-8E65-AF43AE5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5330-F397-4F41-9AE1-3D657A3AA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850-1150 mcg is a </a:t>
            </a:r>
            <a:r>
              <a:rPr lang="en-US" b="1" dirty="0"/>
              <a:t>regulated level per dose in human adults (FDA), </a:t>
            </a:r>
            <a:r>
              <a:rPr lang="en-US" dirty="0"/>
              <a:t>since FDA has never published a pediatric dose limit (PDL) for humans, what might a scaled human dose limit look like?</a:t>
            </a:r>
          </a:p>
          <a:p>
            <a:endParaRPr lang="en-US" dirty="0"/>
          </a:p>
          <a:p>
            <a:r>
              <a:rPr lang="en-US" dirty="0"/>
              <a:t>We considered bodyweight and allometric scaling (Clark’s Rule)</a:t>
            </a:r>
          </a:p>
          <a:p>
            <a:endParaRPr lang="en-US" dirty="0"/>
          </a:p>
          <a:p>
            <a:r>
              <a:rPr lang="en-US" dirty="0"/>
              <a:t>We adapted Priest’s model as a liberal model of excretion.</a:t>
            </a:r>
          </a:p>
        </p:txBody>
      </p:sp>
    </p:spTree>
    <p:extLst>
      <p:ext uri="{BB962C8B-B14F-4D97-AF65-F5344CB8AC3E}">
        <p14:creationId xmlns:p14="http://schemas.microsoft.com/office/powerpoint/2010/main" val="2193045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B747E28-6A34-47EB-844D-C47EF65C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72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1E09-C578-4949-85FF-B65CD21D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CE3D5-18EF-48E5-A353-227648F8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53A1B-2E24-43B3-BADB-4DB7302A1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121"/>
            <a:ext cx="12192000" cy="5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8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A5F81-FB4D-494E-BCBD-AB7E91B3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342"/>
            <a:ext cx="12192000" cy="54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08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7D98A-DF69-4E05-B1EF-6C944B67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Priest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0CC7-8CA5-43BE-8919-0F4D3AB41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F7B266"/>
                </a:solidFill>
              </a:rPr>
              <a:t>Clearance of single doses in a few individuals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A25E672-F8EF-4BF7-831C-9D064CB4D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7" y="2426818"/>
            <a:ext cx="3927677" cy="399763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086E2BA-4FA6-4D10-806E-B15D31C8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068477"/>
            <a:ext cx="5455917" cy="27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3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5E690A-2E9C-4EAB-9C24-13BB73BD7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64" b="154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31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726E-A240-4ACC-BD73-013F69D8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AC1A3-464A-402A-BF8A-6AC663E90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27114-FEAA-471F-BF6B-34F2E2DFC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20" y="0"/>
            <a:ext cx="10299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02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FD9731-D29E-41D0-98A9-8E5AB3DFB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4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56F2-FC8D-4CB4-A39F-E4861EE3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B831D-55D3-49CE-BE4E-5A6434BB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865" y="0"/>
            <a:ext cx="9327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04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268A6-B7BE-4B52-8729-5DE8D59E6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25DC9-68D0-4BBE-8C07-6D1D0084D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390"/>
            <a:ext cx="12192000" cy="56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14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4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E8BF1-8800-4D8A-B0EE-1C59A52F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9A8962-C337-48E2-9ACF-819342624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09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1026" name="Picture 2" descr="The Vaccine-Friendly Plan: A New Book that Will Mean ...">
            <a:extLst>
              <a:ext uri="{FF2B5EF4-FFF2-40B4-BE49-F238E27FC236}">
                <a16:creationId xmlns:a16="http://schemas.microsoft.com/office/drawing/2014/main" id="{9B0B7425-E016-4110-95B5-8A61ED7C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13" y="1143001"/>
            <a:ext cx="2996929" cy="38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85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53F2B-8F7A-4355-91F7-B97BDDC7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4" y="0"/>
            <a:ext cx="942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0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79C6B2-92F9-4125-BA4D-E8D22224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08" y="0"/>
            <a:ext cx="9449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78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FD9731-D29E-41D0-98A9-8E5AB3DFB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52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CA20-0C0A-4168-99A4-5CF79D85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FCC11-7B6E-4909-8D2D-1F563C401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Perform </a:t>
            </a:r>
            <a:r>
              <a:rPr lang="en-US" sz="3600" dirty="0"/>
              <a:t>per body-weight dose escalation studies in mice using injected forms of aluminum in infant mice</a:t>
            </a:r>
          </a:p>
          <a:p>
            <a:r>
              <a:rPr lang="en-US" sz="3600" b="1" i="1" dirty="0"/>
              <a:t>Re-evaluate </a:t>
            </a:r>
            <a:r>
              <a:rPr lang="en-US" sz="3600" dirty="0"/>
              <a:t>the use of aluminum in vaccines altogether</a:t>
            </a:r>
          </a:p>
          <a:p>
            <a:r>
              <a:rPr lang="en-US" sz="3600" b="1" i="1" dirty="0"/>
              <a:t>Encourage</a:t>
            </a:r>
            <a:r>
              <a:rPr lang="en-US" sz="3600" dirty="0"/>
              <a:t> awareness of the differences between </a:t>
            </a:r>
            <a:r>
              <a:rPr lang="en-US" sz="3600" i="1" dirty="0"/>
              <a:t>vaccine risk awareness</a:t>
            </a:r>
            <a:r>
              <a:rPr lang="en-US" sz="3600" dirty="0"/>
              <a:t>, which can lead to improvements in vaccines, and </a:t>
            </a:r>
            <a:r>
              <a:rPr lang="en-US" sz="3600" i="1" dirty="0"/>
              <a:t>“Anti-vaccination” </a:t>
            </a:r>
            <a:r>
              <a:rPr lang="en-US" sz="3600" dirty="0"/>
              <a:t>positions</a:t>
            </a:r>
          </a:p>
        </p:txBody>
      </p:sp>
    </p:spTree>
    <p:extLst>
      <p:ext uri="{BB962C8B-B14F-4D97-AF65-F5344CB8AC3E}">
        <p14:creationId xmlns:p14="http://schemas.microsoft.com/office/powerpoint/2010/main" val="3816452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A08ED-B2D4-4AC7-A058-B7C46A82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Next Steps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AFB5DF9-6ACA-4BEC-9E56-F574C0226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7395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007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9987F-D56F-4926-9340-0D527FD4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02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phone">
            <a:extLst>
              <a:ext uri="{FF2B5EF4-FFF2-40B4-BE49-F238E27FC236}">
                <a16:creationId xmlns:a16="http://schemas.microsoft.com/office/drawing/2014/main" id="{28876C6C-5974-4980-81BE-33444693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8704" y="643467"/>
            <a:ext cx="362119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CFE18-B3EA-44CF-B905-15D52ECAB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71083"/>
            <a:ext cx="5291667" cy="39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5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63E0-7796-4583-BD09-05C5A74F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Vaccine</a:t>
            </a:r>
            <a:br>
              <a:rPr lang="en-US"/>
            </a:br>
            <a:r>
              <a:rPr lang="en-US"/>
              <a:t>Friendly</a:t>
            </a:r>
            <a:br>
              <a:rPr lang="en-US"/>
            </a:br>
            <a:r>
              <a:rPr lang="en-US"/>
              <a:t>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64E9B-D65C-4793-9BE7-6D62EB130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ACA586-4E58-4D0E-A4B1-9D5873FF2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0"/>
            <a:ext cx="5602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natal Visit with a Pediatrician (POV) -drpaul.md- - YouTube">
            <a:extLst>
              <a:ext uri="{FF2B5EF4-FFF2-40B4-BE49-F238E27FC236}">
                <a16:creationId xmlns:a16="http://schemas.microsoft.com/office/drawing/2014/main" id="{D8DCF8DB-1EFB-4C55-9240-3F24BB81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72" y="2410593"/>
            <a:ext cx="5868416" cy="36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3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0E52-4DFB-4C1D-A255-AF4BB244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Reduce Aluminum?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5901-2243-4AA6-84E4-0769B2E99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Aluminum is found in amyloid, the protein/non-protein aggregates in Alzheimer’s brain</a:t>
            </a:r>
          </a:p>
          <a:p>
            <a:r>
              <a:rPr lang="en-US" dirty="0"/>
              <a:t>Aluminum hydroxide is used to routinely and reliably induce autoimmune conditions in animals (mice &amp; rats)</a:t>
            </a:r>
          </a:p>
          <a:p>
            <a:pPr marL="0" indent="0">
              <a:buNone/>
            </a:pPr>
            <a:r>
              <a:rPr lang="en-US" dirty="0"/>
              <a:t>Disruption of </a:t>
            </a:r>
            <a:r>
              <a:rPr lang="en-US" dirty="0" err="1"/>
              <a:t>erythropoesis</a:t>
            </a:r>
            <a:r>
              <a:rPr lang="en-US" dirty="0"/>
              <a:t> and RBC function</a:t>
            </a:r>
          </a:p>
          <a:p>
            <a:r>
              <a:rPr lang="en-US" dirty="0" err="1"/>
              <a:t>Osteomalacia</a:t>
            </a:r>
            <a:r>
              <a:rPr lang="en-US" dirty="0"/>
              <a:t> in bone</a:t>
            </a:r>
          </a:p>
          <a:p>
            <a:r>
              <a:rPr lang="en-US" dirty="0"/>
              <a:t>Cholestasis in liver</a:t>
            </a:r>
          </a:p>
          <a:p>
            <a:r>
              <a:rPr lang="en-US" dirty="0"/>
              <a:t>Aluminum inhibits defensive mechanisms connected with white blood cells and macrophages </a:t>
            </a:r>
          </a:p>
          <a:p>
            <a:r>
              <a:rPr lang="en-US" dirty="0"/>
              <a:t>https://www.ncbi.nlm.nih.gov/pubmed/16146022</a:t>
            </a:r>
          </a:p>
        </p:txBody>
      </p:sp>
    </p:spTree>
    <p:extLst>
      <p:ext uri="{BB962C8B-B14F-4D97-AF65-F5344CB8AC3E}">
        <p14:creationId xmlns:p14="http://schemas.microsoft.com/office/powerpoint/2010/main" val="202207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AFF4-E223-4C1C-8BF6-54BF38CD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BD3BC-F78F-4688-8AB3-44AFA448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C8D2A-A3CE-4630-A377-409E8610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11" y="0"/>
            <a:ext cx="11421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E467AE-E1B0-4608-92E4-A5C43AD0F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AEF6-0E91-475C-9835-BB99CA6C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35FD-2911-4863-AF1A-C7FD20523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7710B-5911-412E-A146-AE704428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"/>
            <a:ext cx="12192000" cy="68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5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DCD0-BD10-43B7-BF9C-526695F3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1241A-07D3-493F-98C9-11B59B6D4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0DFE5-57BB-4E77-B678-44B842B28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720" y="23396"/>
            <a:ext cx="12580508" cy="68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71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1054</Words>
  <Application>Microsoft Office PowerPoint</Application>
  <PresentationFormat>Widescreen</PresentationFormat>
  <Paragraphs>96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Rockwell</vt:lpstr>
      <vt:lpstr>Symbol</vt:lpstr>
      <vt:lpstr>Office Theme</vt:lpstr>
      <vt:lpstr>Pediatric Dosing of Aluminum in Vaccines: Comparisons of Schedules</vt:lpstr>
      <vt:lpstr>Blinded peer-review</vt:lpstr>
      <vt:lpstr>CDC</vt:lpstr>
      <vt:lpstr>Vaccine Friendly Plan</vt:lpstr>
      <vt:lpstr>Why Reduce Aluminum?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Clark’s Rule</vt:lpstr>
      <vt:lpstr>Mitkus et al. – The FDA’s Paper on Aluminum</vt:lpstr>
      <vt:lpstr>Provenance of PTWI Limit ERROR found by Lyons-Weiler &amp; Ricketson (2018)</vt:lpstr>
      <vt:lpstr>Disagreement Between Two Committees</vt:lpstr>
      <vt:lpstr>How did 1 mg Al/kg week become 1 mg/kg –day and 850 mcg per dose regardless of body weight</vt:lpstr>
      <vt:lpstr>PowerPoint Presentation</vt:lpstr>
      <vt:lpstr>PowerPoint Presentation</vt:lpstr>
      <vt:lpstr>Mitkus’ Three-Compartment Model</vt:lpstr>
      <vt:lpstr>Flarend Rabbit Study (N=6)</vt:lpstr>
      <vt:lpstr>Flarend found low clearance rate from blood</vt:lpstr>
      <vt:lpstr>Movsas Infant Study (N=15)</vt:lpstr>
      <vt:lpstr>Our Question</vt:lpstr>
      <vt:lpstr>PowerPoint Presentation</vt:lpstr>
      <vt:lpstr>PowerPoint Presentation</vt:lpstr>
      <vt:lpstr>PowerPoint Presentation</vt:lpstr>
      <vt:lpstr>Priest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Dosing of Aluminum in Vaccines: Comparisons of Schedules</dc:title>
  <dc:creator>James LW</dc:creator>
  <cp:lastModifiedBy>James LW</cp:lastModifiedBy>
  <cp:revision>10</cp:revision>
  <dcterms:created xsi:type="dcterms:W3CDTF">2020-01-05T15:26:17Z</dcterms:created>
  <dcterms:modified xsi:type="dcterms:W3CDTF">2020-01-05T15:39:31Z</dcterms:modified>
</cp:coreProperties>
</file>